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nva Sans" panose="020B0503030501040103" pitchFamily="34" charset="0"/>
      <p:regular r:id="rId26"/>
    </p:embeddedFont>
    <p:embeddedFont>
      <p:font typeface="Canva Sans Bold" panose="020B0803030501040103" pitchFamily="34" charset="0"/>
      <p:regular r:id="rId27"/>
      <p:bold r:id="rId28"/>
    </p:embeddedFont>
    <p:embeddedFont>
      <p:font typeface="Glacial Indifference" pitchFamily="2" charset="0"/>
      <p:regular r:id="rId29"/>
    </p:embeddedFont>
    <p:embeddedFont>
      <p:font typeface="Glacial Indifference Bold" pitchFamily="2" charset="0"/>
      <p:regular r:id="rId30"/>
      <p:bold r:id="rId31"/>
    </p:embeddedFont>
    <p:embeddedFont>
      <p:font typeface="League Spartan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27" autoAdjust="0"/>
  </p:normalViewPr>
  <p:slideViewPr>
    <p:cSldViewPr>
      <p:cViewPr varScale="1">
        <p:scale>
          <a:sx n="73" d="100"/>
          <a:sy n="73" d="100"/>
        </p:scale>
        <p:origin x="6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6.svg"/><Relationship Id="rId5" Type="http://schemas.openxmlformats.org/officeDocument/2006/relationships/image" Target="../media/image18.png"/><Relationship Id="rId10" Type="http://schemas.openxmlformats.org/officeDocument/2006/relationships/image" Target="../media/image35.png"/><Relationship Id="rId4" Type="http://schemas.openxmlformats.org/officeDocument/2006/relationships/image" Target="../media/image31.svg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4.png"/><Relationship Id="rId7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hyperlink" Target="https://www.geeksforgeeks.org/vgg-16-cnn-model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28869" y="-544892"/>
            <a:ext cx="3096042" cy="3147184"/>
          </a:xfrm>
          <a:custGeom>
            <a:avLst/>
            <a:gdLst/>
            <a:ahLst/>
            <a:cxnLst/>
            <a:rect l="l" t="t" r="r" b="b"/>
            <a:pathLst>
              <a:path w="3096042" h="3147184">
                <a:moveTo>
                  <a:pt x="0" y="0"/>
                </a:moveTo>
                <a:lnTo>
                  <a:pt x="3096043" y="0"/>
                </a:lnTo>
                <a:lnTo>
                  <a:pt x="3096043" y="3147184"/>
                </a:lnTo>
                <a:lnTo>
                  <a:pt x="0" y="31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177652">
            <a:off x="-1469150" y="7117722"/>
            <a:ext cx="7315200" cy="3694176"/>
          </a:xfrm>
          <a:custGeom>
            <a:avLst/>
            <a:gdLst/>
            <a:ahLst/>
            <a:cxnLst/>
            <a:rect l="l" t="t" r="r" b="b"/>
            <a:pathLst>
              <a:path w="7315200" h="3694176">
                <a:moveTo>
                  <a:pt x="0" y="0"/>
                </a:moveTo>
                <a:lnTo>
                  <a:pt x="7315200" y="0"/>
                </a:lnTo>
                <a:lnTo>
                  <a:pt x="7315200" y="3694176"/>
                </a:lnTo>
                <a:lnTo>
                  <a:pt x="0" y="369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574853">
            <a:off x="1788046" y="8778215"/>
            <a:ext cx="3674757" cy="3674757"/>
          </a:xfrm>
          <a:custGeom>
            <a:avLst/>
            <a:gdLst/>
            <a:ahLst/>
            <a:cxnLst/>
            <a:rect l="l" t="t" r="r" b="b"/>
            <a:pathLst>
              <a:path w="3674757" h="3674757">
                <a:moveTo>
                  <a:pt x="0" y="0"/>
                </a:moveTo>
                <a:lnTo>
                  <a:pt x="3674757" y="0"/>
                </a:lnTo>
                <a:lnTo>
                  <a:pt x="3674757" y="3674757"/>
                </a:lnTo>
                <a:lnTo>
                  <a:pt x="0" y="36747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28700" y="5625431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-4770026"/>
            <a:ext cx="18288000" cy="6355070"/>
          </a:xfrm>
          <a:custGeom>
            <a:avLst/>
            <a:gdLst/>
            <a:ahLst/>
            <a:cxnLst/>
            <a:rect l="l" t="t" r="r" b="b"/>
            <a:pathLst>
              <a:path w="18288000" h="6355070">
                <a:moveTo>
                  <a:pt x="0" y="0"/>
                </a:moveTo>
                <a:lnTo>
                  <a:pt x="18288000" y="0"/>
                </a:lnTo>
                <a:lnTo>
                  <a:pt x="18288000" y="6355070"/>
                </a:lnTo>
                <a:lnTo>
                  <a:pt x="0" y="63550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5467" b="-4496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93915" y="3633449"/>
            <a:ext cx="14500169" cy="3401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4"/>
              </a:lnSpc>
            </a:pPr>
            <a:r>
              <a:rPr lang="en-US" sz="11538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TRAFFIC SIGN RECOGNITION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71338" y="8037919"/>
            <a:ext cx="4905552" cy="2106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5"/>
              </a:lnSpc>
            </a:pPr>
            <a:r>
              <a:rPr lang="en-US" sz="3004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Team 33</a:t>
            </a:r>
          </a:p>
          <a:p>
            <a:pPr algn="r">
              <a:lnSpc>
                <a:spcPts val="3365"/>
              </a:lnSpc>
            </a:pPr>
            <a:r>
              <a:rPr lang="en-US" sz="3004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 Zeen Kiat,</a:t>
            </a:r>
          </a:p>
          <a:p>
            <a:pPr algn="r">
              <a:lnSpc>
                <a:spcPts val="3365"/>
              </a:lnSpc>
            </a:pPr>
            <a:r>
              <a:rPr lang="en-US" sz="3004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Kevin Tan Shin Wei,</a:t>
            </a:r>
          </a:p>
          <a:p>
            <a:pPr algn="r">
              <a:lnSpc>
                <a:spcPts val="3365"/>
              </a:lnSpc>
            </a:pPr>
            <a:r>
              <a:rPr lang="en-US" sz="3004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Robin Ghosh,</a:t>
            </a:r>
          </a:p>
          <a:p>
            <a:pPr algn="r">
              <a:lnSpc>
                <a:spcPts val="3365"/>
              </a:lnSpc>
            </a:pPr>
            <a:r>
              <a:rPr lang="en-US" sz="3004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Delphino Chew Jing Cheng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2309" y="2488767"/>
            <a:ext cx="6360162" cy="3078671"/>
            <a:chOff x="0" y="0"/>
            <a:chExt cx="8480216" cy="4104895"/>
          </a:xfrm>
        </p:grpSpPr>
        <p:sp>
          <p:nvSpPr>
            <p:cNvPr id="4" name="Freeform 4"/>
            <p:cNvSpPr/>
            <p:nvPr/>
          </p:nvSpPr>
          <p:spPr>
            <a:xfrm>
              <a:off x="668402" y="508181"/>
              <a:ext cx="3079355" cy="3079355"/>
            </a:xfrm>
            <a:custGeom>
              <a:avLst/>
              <a:gdLst/>
              <a:ahLst/>
              <a:cxnLst/>
              <a:rect l="l" t="t" r="r" b="b"/>
              <a:pathLst>
                <a:path w="3079355" h="3079355">
                  <a:moveTo>
                    <a:pt x="0" y="0"/>
                  </a:moveTo>
                  <a:lnTo>
                    <a:pt x="3079354" y="0"/>
                  </a:lnTo>
                  <a:lnTo>
                    <a:pt x="3079354" y="3079354"/>
                  </a:lnTo>
                  <a:lnTo>
                    <a:pt x="0" y="307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712927" y="508181"/>
              <a:ext cx="3079355" cy="3079355"/>
            </a:xfrm>
            <a:custGeom>
              <a:avLst/>
              <a:gdLst/>
              <a:ahLst/>
              <a:cxnLst/>
              <a:rect l="l" t="t" r="r" b="b"/>
              <a:pathLst>
                <a:path w="3079355" h="3079355">
                  <a:moveTo>
                    <a:pt x="0" y="0"/>
                  </a:moveTo>
                  <a:lnTo>
                    <a:pt x="3079354" y="0"/>
                  </a:lnTo>
                  <a:lnTo>
                    <a:pt x="3079354" y="3079354"/>
                  </a:lnTo>
                  <a:lnTo>
                    <a:pt x="0" y="307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66450" y="409649"/>
              <a:ext cx="803904" cy="1638208"/>
            </a:xfrm>
            <a:custGeom>
              <a:avLst/>
              <a:gdLst/>
              <a:ahLst/>
              <a:cxnLst/>
              <a:rect l="l" t="t" r="r" b="b"/>
              <a:pathLst>
                <a:path w="803904" h="1638208">
                  <a:moveTo>
                    <a:pt x="0" y="0"/>
                  </a:moveTo>
                  <a:lnTo>
                    <a:pt x="803904" y="0"/>
                  </a:lnTo>
                  <a:lnTo>
                    <a:pt x="803904" y="1638209"/>
                  </a:lnTo>
                  <a:lnTo>
                    <a:pt x="0" y="1638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126284" y="1061850"/>
              <a:ext cx="803904" cy="1638208"/>
            </a:xfrm>
            <a:custGeom>
              <a:avLst/>
              <a:gdLst/>
              <a:ahLst/>
              <a:cxnLst/>
              <a:rect l="l" t="t" r="r" b="b"/>
              <a:pathLst>
                <a:path w="803904" h="1638208">
                  <a:moveTo>
                    <a:pt x="0" y="0"/>
                  </a:moveTo>
                  <a:lnTo>
                    <a:pt x="803904" y="0"/>
                  </a:lnTo>
                  <a:lnTo>
                    <a:pt x="803904" y="1638208"/>
                  </a:lnTo>
                  <a:lnTo>
                    <a:pt x="0" y="1638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01490" cy="4101490"/>
            </a:xfrm>
            <a:custGeom>
              <a:avLst/>
              <a:gdLst/>
              <a:ahLst/>
              <a:cxnLst/>
              <a:rect l="l" t="t" r="r" b="b"/>
              <a:pathLst>
                <a:path w="4101490" h="4101490">
                  <a:moveTo>
                    <a:pt x="0" y="0"/>
                  </a:moveTo>
                  <a:lnTo>
                    <a:pt x="4101490" y="0"/>
                  </a:lnTo>
                  <a:lnTo>
                    <a:pt x="4101490" y="4101490"/>
                  </a:lnTo>
                  <a:lnTo>
                    <a:pt x="0" y="4101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378726" y="3405"/>
              <a:ext cx="4101490" cy="4101490"/>
            </a:xfrm>
            <a:custGeom>
              <a:avLst/>
              <a:gdLst/>
              <a:ahLst/>
              <a:cxnLst/>
              <a:rect l="l" t="t" r="r" b="b"/>
              <a:pathLst>
                <a:path w="4101490" h="4101490">
                  <a:moveTo>
                    <a:pt x="0" y="0"/>
                  </a:moveTo>
                  <a:lnTo>
                    <a:pt x="4101490" y="0"/>
                  </a:lnTo>
                  <a:lnTo>
                    <a:pt x="4101490" y="4101490"/>
                  </a:lnTo>
                  <a:lnTo>
                    <a:pt x="0" y="4101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232309" y="6543756"/>
            <a:ext cx="5952944" cy="3630074"/>
          </a:xfrm>
          <a:custGeom>
            <a:avLst/>
            <a:gdLst/>
            <a:ahLst/>
            <a:cxnLst/>
            <a:rect l="l" t="t" r="r" b="b"/>
            <a:pathLst>
              <a:path w="5952944" h="3630074">
                <a:moveTo>
                  <a:pt x="0" y="0"/>
                </a:moveTo>
                <a:lnTo>
                  <a:pt x="5952944" y="0"/>
                </a:lnTo>
                <a:lnTo>
                  <a:pt x="5952944" y="3630074"/>
                </a:lnTo>
                <a:lnTo>
                  <a:pt x="0" y="3630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9" b="-11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2488767"/>
            <a:ext cx="1158396" cy="1155500"/>
          </a:xfrm>
          <a:custGeom>
            <a:avLst/>
            <a:gdLst/>
            <a:ahLst/>
            <a:cxnLst/>
            <a:rect l="l" t="t" r="r" b="b"/>
            <a:pathLst>
              <a:path w="1158396" h="1155500">
                <a:moveTo>
                  <a:pt x="0" y="0"/>
                </a:moveTo>
                <a:lnTo>
                  <a:pt x="1158396" y="0"/>
                </a:lnTo>
                <a:lnTo>
                  <a:pt x="1158396" y="1155500"/>
                </a:lnTo>
                <a:lnTo>
                  <a:pt x="0" y="1155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34075" y="3066517"/>
            <a:ext cx="1158396" cy="1155500"/>
          </a:xfrm>
          <a:custGeom>
            <a:avLst/>
            <a:gdLst/>
            <a:ahLst/>
            <a:cxnLst/>
            <a:rect l="l" t="t" r="r" b="b"/>
            <a:pathLst>
              <a:path w="1158396" h="1155500">
                <a:moveTo>
                  <a:pt x="0" y="0"/>
                </a:moveTo>
                <a:lnTo>
                  <a:pt x="1158396" y="0"/>
                </a:lnTo>
                <a:lnTo>
                  <a:pt x="1158396" y="1155500"/>
                </a:lnTo>
                <a:lnTo>
                  <a:pt x="0" y="1155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V="1">
            <a:off x="9144000" y="0"/>
            <a:ext cx="0" cy="10287000"/>
          </a:xfrm>
          <a:prstGeom prst="line">
            <a:avLst/>
          </a:prstGeom>
          <a:ln w="95250" cap="flat">
            <a:solidFill>
              <a:srgbClr val="5B81C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1653094" y="4486356"/>
            <a:ext cx="4254023" cy="4114800"/>
          </a:xfrm>
          <a:custGeom>
            <a:avLst/>
            <a:gdLst/>
            <a:ahLst/>
            <a:cxnLst/>
            <a:rect l="l" t="t" r="r" b="b"/>
            <a:pathLst>
              <a:path w="4254023" h="4114800">
                <a:moveTo>
                  <a:pt x="0" y="0"/>
                </a:moveTo>
                <a:lnTo>
                  <a:pt x="4254023" y="0"/>
                </a:lnTo>
                <a:lnTo>
                  <a:pt x="4254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87715" y="419417"/>
            <a:ext cx="5451285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Advantages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47375" y="419417"/>
            <a:ext cx="506063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Limitations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1732863"/>
            <a:ext cx="5838132" cy="5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067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Translation-invariant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-206964" y="5834138"/>
            <a:ext cx="8831489" cy="51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067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Can learn spatial hierarchies of patterns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72211" y="1732863"/>
            <a:ext cx="9015789" cy="206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4067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Computationally expensive</a:t>
            </a:r>
          </a:p>
          <a:p>
            <a:pPr algn="l">
              <a:lnSpc>
                <a:spcPts val="4067"/>
              </a:lnSpc>
            </a:pPr>
            <a:endParaRPr lang="en-US" sz="36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777240" lvl="1" indent="-388620" algn="l">
              <a:lnSpc>
                <a:spcPts val="4067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Complexity in designing effective CNN model architecture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95267" y="5559715"/>
            <a:ext cx="23574302" cy="5567845"/>
            <a:chOff x="0" y="0"/>
            <a:chExt cx="8599969" cy="20311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99970" cy="2031165"/>
            </a:xfrm>
            <a:custGeom>
              <a:avLst/>
              <a:gdLst/>
              <a:ahLst/>
              <a:cxnLst/>
              <a:rect l="l" t="t" r="r" b="b"/>
              <a:pathLst>
                <a:path w="8599970" h="2031165">
                  <a:moveTo>
                    <a:pt x="0" y="0"/>
                  </a:moveTo>
                  <a:lnTo>
                    <a:pt x="8599970" y="0"/>
                  </a:lnTo>
                  <a:lnTo>
                    <a:pt x="8599970" y="2031165"/>
                  </a:lnTo>
                  <a:lnTo>
                    <a:pt x="0" y="2031165"/>
                  </a:ln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28700" y="6458427"/>
            <a:ext cx="4884526" cy="1373773"/>
          </a:xfrm>
          <a:custGeom>
            <a:avLst/>
            <a:gdLst/>
            <a:ahLst/>
            <a:cxnLst/>
            <a:rect l="l" t="t" r="r" b="b"/>
            <a:pathLst>
              <a:path w="4884526" h="1373773">
                <a:moveTo>
                  <a:pt x="0" y="0"/>
                </a:moveTo>
                <a:lnTo>
                  <a:pt x="4884526" y="0"/>
                </a:lnTo>
                <a:lnTo>
                  <a:pt x="4884526" y="1373773"/>
                </a:lnTo>
                <a:lnTo>
                  <a:pt x="0" y="137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01737" y="6458427"/>
            <a:ext cx="4884526" cy="1373773"/>
          </a:xfrm>
          <a:custGeom>
            <a:avLst/>
            <a:gdLst/>
            <a:ahLst/>
            <a:cxnLst/>
            <a:rect l="l" t="t" r="r" b="b"/>
            <a:pathLst>
              <a:path w="4884526" h="1373773">
                <a:moveTo>
                  <a:pt x="0" y="0"/>
                </a:moveTo>
                <a:lnTo>
                  <a:pt x="4884526" y="0"/>
                </a:lnTo>
                <a:lnTo>
                  <a:pt x="4884526" y="1373773"/>
                </a:lnTo>
                <a:lnTo>
                  <a:pt x="0" y="137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74774" y="6458427"/>
            <a:ext cx="4884526" cy="1373773"/>
          </a:xfrm>
          <a:custGeom>
            <a:avLst/>
            <a:gdLst/>
            <a:ahLst/>
            <a:cxnLst/>
            <a:rect l="l" t="t" r="r" b="b"/>
            <a:pathLst>
              <a:path w="4884526" h="1373773">
                <a:moveTo>
                  <a:pt x="0" y="0"/>
                </a:moveTo>
                <a:lnTo>
                  <a:pt x="4884526" y="0"/>
                </a:lnTo>
                <a:lnTo>
                  <a:pt x="4884526" y="1373773"/>
                </a:lnTo>
                <a:lnTo>
                  <a:pt x="0" y="137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70530" y="1999615"/>
            <a:ext cx="3746939" cy="3412707"/>
          </a:xfrm>
          <a:custGeom>
            <a:avLst/>
            <a:gdLst/>
            <a:ahLst/>
            <a:cxnLst/>
            <a:rect l="l" t="t" r="r" b="b"/>
            <a:pathLst>
              <a:path w="3746939" h="3412707">
                <a:moveTo>
                  <a:pt x="0" y="0"/>
                </a:moveTo>
                <a:lnTo>
                  <a:pt x="3746940" y="0"/>
                </a:lnTo>
                <a:lnTo>
                  <a:pt x="3746940" y="3412707"/>
                </a:lnTo>
                <a:lnTo>
                  <a:pt x="0" y="3412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97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622238" y="2202461"/>
            <a:ext cx="2229087" cy="3007015"/>
          </a:xfrm>
          <a:custGeom>
            <a:avLst/>
            <a:gdLst/>
            <a:ahLst/>
            <a:cxnLst/>
            <a:rect l="l" t="t" r="r" b="b"/>
            <a:pathLst>
              <a:path w="2229087" h="3007015">
                <a:moveTo>
                  <a:pt x="0" y="0"/>
                </a:moveTo>
                <a:lnTo>
                  <a:pt x="2229087" y="0"/>
                </a:lnTo>
                <a:lnTo>
                  <a:pt x="2229087" y="3007015"/>
                </a:lnTo>
                <a:lnTo>
                  <a:pt x="0" y="30070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6494" t="-328159" r="-947008" b="-59737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850412" y="4379737"/>
            <a:ext cx="848725" cy="846603"/>
          </a:xfrm>
          <a:custGeom>
            <a:avLst/>
            <a:gdLst/>
            <a:ahLst/>
            <a:cxnLst/>
            <a:rect l="l" t="t" r="r" b="b"/>
            <a:pathLst>
              <a:path w="848725" h="846603">
                <a:moveTo>
                  <a:pt x="0" y="0"/>
                </a:moveTo>
                <a:lnTo>
                  <a:pt x="848725" y="0"/>
                </a:lnTo>
                <a:lnTo>
                  <a:pt x="848725" y="846603"/>
                </a:lnTo>
                <a:lnTo>
                  <a:pt x="0" y="846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104549" y="1932940"/>
            <a:ext cx="5289962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Linear 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and </a:t>
            </a: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non-linear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classification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Works</a:t>
            </a: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 an </a:t>
            </a: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N-dimensional space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based on number of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99966" y="419417"/>
            <a:ext cx="10488068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Support Vector Machine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09443" y="6710338"/>
            <a:ext cx="311808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Supervised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526506"/>
            <a:ext cx="133535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75305" y="6526506"/>
            <a:ext cx="151070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74774" y="6526506"/>
            <a:ext cx="151070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79201" y="6710338"/>
            <a:ext cx="311808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Hyperplane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22166" y="6710338"/>
            <a:ext cx="311808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Optimization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0336" y="8153877"/>
            <a:ext cx="4352890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Trained on a set of labelled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67555" y="8153877"/>
            <a:ext cx="4352890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Separate data points into different classes in the feature space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40592" y="8153877"/>
            <a:ext cx="4352890" cy="1293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Makes use of kernel tricks, hyperparameter tuning and minimising a function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75881" y="2367502"/>
            <a:ext cx="300689" cy="6890798"/>
          </a:xfrm>
          <a:custGeom>
            <a:avLst/>
            <a:gdLst/>
            <a:ahLst/>
            <a:cxnLst/>
            <a:rect l="l" t="t" r="r" b="b"/>
            <a:pathLst>
              <a:path w="300689" h="6890798">
                <a:moveTo>
                  <a:pt x="0" y="0"/>
                </a:moveTo>
                <a:lnTo>
                  <a:pt x="300689" y="0"/>
                </a:lnTo>
                <a:lnTo>
                  <a:pt x="300689" y="6890798"/>
                </a:lnTo>
                <a:lnTo>
                  <a:pt x="0" y="6890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56090" y="2367502"/>
            <a:ext cx="1574083" cy="1491444"/>
          </a:xfrm>
          <a:custGeom>
            <a:avLst/>
            <a:gdLst/>
            <a:ahLst/>
            <a:cxnLst/>
            <a:rect l="l" t="t" r="r" b="b"/>
            <a:pathLst>
              <a:path w="1574083" h="1491444">
                <a:moveTo>
                  <a:pt x="0" y="0"/>
                </a:moveTo>
                <a:lnTo>
                  <a:pt x="1574083" y="0"/>
                </a:lnTo>
                <a:lnTo>
                  <a:pt x="1574083" y="1491443"/>
                </a:lnTo>
                <a:lnTo>
                  <a:pt x="0" y="1491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18079" y="4978930"/>
            <a:ext cx="1612094" cy="1612094"/>
          </a:xfrm>
          <a:custGeom>
            <a:avLst/>
            <a:gdLst/>
            <a:ahLst/>
            <a:cxnLst/>
            <a:rect l="l" t="t" r="r" b="b"/>
            <a:pathLst>
              <a:path w="1612094" h="1612094">
                <a:moveTo>
                  <a:pt x="0" y="0"/>
                </a:moveTo>
                <a:lnTo>
                  <a:pt x="1612094" y="0"/>
                </a:lnTo>
                <a:lnTo>
                  <a:pt x="1612094" y="1612094"/>
                </a:lnTo>
                <a:lnTo>
                  <a:pt x="0" y="1612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6510" y="2274702"/>
            <a:ext cx="4149107" cy="1846978"/>
          </a:xfrm>
          <a:custGeom>
            <a:avLst/>
            <a:gdLst/>
            <a:ahLst/>
            <a:cxnLst/>
            <a:rect l="l" t="t" r="r" b="b"/>
            <a:pathLst>
              <a:path w="4149107" h="1846978">
                <a:moveTo>
                  <a:pt x="0" y="0"/>
                </a:moveTo>
                <a:lnTo>
                  <a:pt x="4149106" y="0"/>
                </a:lnTo>
                <a:lnTo>
                  <a:pt x="4149106" y="1846978"/>
                </a:lnTo>
                <a:lnTo>
                  <a:pt x="0" y="18469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560" t="-5331" r="-1839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07314" y="4668130"/>
            <a:ext cx="4525667" cy="2744070"/>
          </a:xfrm>
          <a:custGeom>
            <a:avLst/>
            <a:gdLst/>
            <a:ahLst/>
            <a:cxnLst/>
            <a:rect l="l" t="t" r="r" b="b"/>
            <a:pathLst>
              <a:path w="4525667" h="2744070">
                <a:moveTo>
                  <a:pt x="0" y="0"/>
                </a:moveTo>
                <a:lnTo>
                  <a:pt x="4525667" y="0"/>
                </a:lnTo>
                <a:lnTo>
                  <a:pt x="4525667" y="2744070"/>
                </a:lnTo>
                <a:lnTo>
                  <a:pt x="0" y="27440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6998" t="-12569" r="-6696" b="-33206"/>
            </a:stretch>
          </a:blipFill>
        </p:spPr>
      </p:sp>
      <p:sp>
        <p:nvSpPr>
          <p:cNvPr id="8" name="Freeform 8"/>
          <p:cNvSpPr/>
          <p:nvPr/>
        </p:nvSpPr>
        <p:spPr>
          <a:xfrm rot="4203701">
            <a:off x="3990393" y="4620316"/>
            <a:ext cx="1898172" cy="1046367"/>
          </a:xfrm>
          <a:custGeom>
            <a:avLst/>
            <a:gdLst/>
            <a:ahLst/>
            <a:cxnLst/>
            <a:rect l="l" t="t" r="r" b="b"/>
            <a:pathLst>
              <a:path w="1898172" h="1046367">
                <a:moveTo>
                  <a:pt x="0" y="0"/>
                </a:moveTo>
                <a:lnTo>
                  <a:pt x="1898172" y="0"/>
                </a:lnTo>
                <a:lnTo>
                  <a:pt x="1898172" y="1046368"/>
                </a:lnTo>
                <a:lnTo>
                  <a:pt x="0" y="10463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325636">
            <a:off x="5356841" y="3229971"/>
            <a:ext cx="415146" cy="9513764"/>
          </a:xfrm>
          <a:custGeom>
            <a:avLst/>
            <a:gdLst/>
            <a:ahLst/>
            <a:cxnLst/>
            <a:rect l="l" t="t" r="r" b="b"/>
            <a:pathLst>
              <a:path w="415146" h="9513764">
                <a:moveTo>
                  <a:pt x="0" y="0"/>
                </a:moveTo>
                <a:lnTo>
                  <a:pt x="415146" y="0"/>
                </a:lnTo>
                <a:lnTo>
                  <a:pt x="415146" y="9513764"/>
                </a:lnTo>
                <a:lnTo>
                  <a:pt x="0" y="951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43711" y="8563968"/>
            <a:ext cx="9881804" cy="574700"/>
          </a:xfrm>
          <a:custGeom>
            <a:avLst/>
            <a:gdLst/>
            <a:ahLst/>
            <a:cxnLst/>
            <a:rect l="l" t="t" r="r" b="b"/>
            <a:pathLst>
              <a:path w="9881804" h="574700">
                <a:moveTo>
                  <a:pt x="0" y="0"/>
                </a:moveTo>
                <a:lnTo>
                  <a:pt x="9881805" y="0"/>
                </a:lnTo>
                <a:lnTo>
                  <a:pt x="9881805" y="574701"/>
                </a:lnTo>
                <a:lnTo>
                  <a:pt x="0" y="5747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82" r="-17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Support Vector Machine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25373" y="2531005"/>
            <a:ext cx="522925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Excels in </a:t>
            </a: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high-dimensional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performance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Non-linear capability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25373" y="4912255"/>
            <a:ext cx="5229252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Requires </a:t>
            </a: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careful tuning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 kernels and parameters like C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Sensitive to noise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Slow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training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Limited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interpretability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Feature scaling sensitivity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15616" y="2268270"/>
            <a:ext cx="522925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Consider a group of red and blue balls that are not linearly separable.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162" y="5979055"/>
            <a:ext cx="522925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Kernels create a new variable, yi, w.r.t. the point, xi.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95267" y="5559715"/>
            <a:ext cx="23574302" cy="5567845"/>
            <a:chOff x="0" y="0"/>
            <a:chExt cx="8599969" cy="20311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99970" cy="2031165"/>
            </a:xfrm>
            <a:custGeom>
              <a:avLst/>
              <a:gdLst/>
              <a:ahLst/>
              <a:cxnLst/>
              <a:rect l="l" t="t" r="r" b="b"/>
              <a:pathLst>
                <a:path w="8599970" h="2031165">
                  <a:moveTo>
                    <a:pt x="0" y="0"/>
                  </a:moveTo>
                  <a:lnTo>
                    <a:pt x="8599970" y="0"/>
                  </a:lnTo>
                  <a:lnTo>
                    <a:pt x="8599970" y="2031165"/>
                  </a:lnTo>
                  <a:lnTo>
                    <a:pt x="0" y="2031165"/>
                  </a:lnTo>
                  <a:close/>
                </a:path>
              </a:pathLst>
            </a:custGeom>
            <a:solidFill>
              <a:srgbClr val="5C73B2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28700" y="6458427"/>
            <a:ext cx="4884526" cy="1373773"/>
          </a:xfrm>
          <a:custGeom>
            <a:avLst/>
            <a:gdLst/>
            <a:ahLst/>
            <a:cxnLst/>
            <a:rect l="l" t="t" r="r" b="b"/>
            <a:pathLst>
              <a:path w="4884526" h="1373773">
                <a:moveTo>
                  <a:pt x="0" y="0"/>
                </a:moveTo>
                <a:lnTo>
                  <a:pt x="4884526" y="0"/>
                </a:lnTo>
                <a:lnTo>
                  <a:pt x="4884526" y="1373773"/>
                </a:lnTo>
                <a:lnTo>
                  <a:pt x="0" y="137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701737" y="6458427"/>
            <a:ext cx="4884526" cy="1373773"/>
          </a:xfrm>
          <a:custGeom>
            <a:avLst/>
            <a:gdLst/>
            <a:ahLst/>
            <a:cxnLst/>
            <a:rect l="l" t="t" r="r" b="b"/>
            <a:pathLst>
              <a:path w="4884526" h="1373773">
                <a:moveTo>
                  <a:pt x="0" y="0"/>
                </a:moveTo>
                <a:lnTo>
                  <a:pt x="4884526" y="0"/>
                </a:lnTo>
                <a:lnTo>
                  <a:pt x="4884526" y="1373773"/>
                </a:lnTo>
                <a:lnTo>
                  <a:pt x="0" y="137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74774" y="6458427"/>
            <a:ext cx="4884526" cy="1373773"/>
          </a:xfrm>
          <a:custGeom>
            <a:avLst/>
            <a:gdLst/>
            <a:ahLst/>
            <a:cxnLst/>
            <a:rect l="l" t="t" r="r" b="b"/>
            <a:pathLst>
              <a:path w="4884526" h="1373773">
                <a:moveTo>
                  <a:pt x="0" y="0"/>
                </a:moveTo>
                <a:lnTo>
                  <a:pt x="4884526" y="0"/>
                </a:lnTo>
                <a:lnTo>
                  <a:pt x="4884526" y="1373773"/>
                </a:lnTo>
                <a:lnTo>
                  <a:pt x="0" y="1373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75158" y="1559970"/>
            <a:ext cx="7996456" cy="3660905"/>
          </a:xfrm>
          <a:custGeom>
            <a:avLst/>
            <a:gdLst/>
            <a:ahLst/>
            <a:cxnLst/>
            <a:rect l="l" t="t" r="r" b="b"/>
            <a:pathLst>
              <a:path w="7996456" h="3660905">
                <a:moveTo>
                  <a:pt x="0" y="0"/>
                </a:moveTo>
                <a:lnTo>
                  <a:pt x="7996456" y="0"/>
                </a:lnTo>
                <a:lnTo>
                  <a:pt x="7996456" y="3660905"/>
                </a:lnTo>
                <a:lnTo>
                  <a:pt x="0" y="3660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921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432047" y="2059655"/>
            <a:ext cx="5938855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Involves an ensemble of decision trees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Creates a set of decision trees from a randomly selected subset of the training 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69980" y="419417"/>
            <a:ext cx="1254803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Random Forest Classification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09443" y="6710338"/>
            <a:ext cx="311808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Supervised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526506"/>
            <a:ext cx="133535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75305" y="6526506"/>
            <a:ext cx="151070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74774" y="6526506"/>
            <a:ext cx="151070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27445" y="6677318"/>
            <a:ext cx="340920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9"/>
              </a:lnSpc>
            </a:pPr>
            <a:r>
              <a:rPr lang="en-US" sz="39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Decision Trees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82491" y="6757963"/>
            <a:ext cx="3118084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1A3272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Bagging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0336" y="8153877"/>
            <a:ext cx="4352890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Trained on a set of labelled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67555" y="8153877"/>
            <a:ext cx="4352890" cy="172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Collects the votes from all the decision trees to decide the final classification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40592" y="8153877"/>
            <a:ext cx="4352890" cy="172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Recursively partitioning the data based on features, then selecting best features at each split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75881" y="2367502"/>
            <a:ext cx="300689" cy="6890798"/>
          </a:xfrm>
          <a:custGeom>
            <a:avLst/>
            <a:gdLst/>
            <a:ahLst/>
            <a:cxnLst/>
            <a:rect l="l" t="t" r="r" b="b"/>
            <a:pathLst>
              <a:path w="300689" h="6890798">
                <a:moveTo>
                  <a:pt x="0" y="0"/>
                </a:moveTo>
                <a:lnTo>
                  <a:pt x="300689" y="0"/>
                </a:lnTo>
                <a:lnTo>
                  <a:pt x="300689" y="6890798"/>
                </a:lnTo>
                <a:lnTo>
                  <a:pt x="0" y="68907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456090" y="2367502"/>
            <a:ext cx="1574083" cy="1491444"/>
          </a:xfrm>
          <a:custGeom>
            <a:avLst/>
            <a:gdLst/>
            <a:ahLst/>
            <a:cxnLst/>
            <a:rect l="l" t="t" r="r" b="b"/>
            <a:pathLst>
              <a:path w="1574083" h="1491444">
                <a:moveTo>
                  <a:pt x="0" y="0"/>
                </a:moveTo>
                <a:lnTo>
                  <a:pt x="1574083" y="0"/>
                </a:lnTo>
                <a:lnTo>
                  <a:pt x="1574083" y="1491443"/>
                </a:lnTo>
                <a:lnTo>
                  <a:pt x="0" y="14914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18079" y="4978930"/>
            <a:ext cx="1612094" cy="1612094"/>
          </a:xfrm>
          <a:custGeom>
            <a:avLst/>
            <a:gdLst/>
            <a:ahLst/>
            <a:cxnLst/>
            <a:rect l="l" t="t" r="r" b="b"/>
            <a:pathLst>
              <a:path w="1612094" h="1612094">
                <a:moveTo>
                  <a:pt x="0" y="0"/>
                </a:moveTo>
                <a:lnTo>
                  <a:pt x="1612094" y="0"/>
                </a:lnTo>
                <a:lnTo>
                  <a:pt x="1612094" y="1612094"/>
                </a:lnTo>
                <a:lnTo>
                  <a:pt x="0" y="1612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Random Forest Classification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92048" y="2531005"/>
            <a:ext cx="522925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Effective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on datasets with </a:t>
            </a: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large number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of features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Less prone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 overfitting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92048" y="4912255"/>
            <a:ext cx="5229252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Computationally </a:t>
            </a: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expensive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Challenging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for interpretation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Biased</a:t>
            </a: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towards majority class in imbalanced datasets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id="10" name="Freeform 10"/>
          <p:cNvSpPr/>
          <p:nvPr/>
        </p:nvSpPr>
        <p:spPr>
          <a:xfrm>
            <a:off x="524408" y="2928039"/>
            <a:ext cx="10401817" cy="2884861"/>
          </a:xfrm>
          <a:custGeom>
            <a:avLst/>
            <a:gdLst/>
            <a:ahLst/>
            <a:cxnLst/>
            <a:rect l="l" t="t" r="r" b="b"/>
            <a:pathLst>
              <a:path w="10401817" h="2884861">
                <a:moveTo>
                  <a:pt x="0" y="0"/>
                </a:moveTo>
                <a:lnTo>
                  <a:pt x="10401817" y="0"/>
                </a:lnTo>
                <a:lnTo>
                  <a:pt x="10401817" y="2884862"/>
                </a:lnTo>
                <a:lnTo>
                  <a:pt x="0" y="28848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8028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334138" y="6474355"/>
            <a:ext cx="478235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n_estimators = 3 --&gt; </a:t>
            </a: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 Trees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13224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max_depth = 3 --&gt; </a:t>
            </a:r>
            <a:r>
              <a:rPr lang="en-US" sz="3000" b="1">
                <a:solidFill>
                  <a:srgbClr val="13224B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 Levels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869" y="478091"/>
            <a:ext cx="6405374" cy="1034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83"/>
              </a:lnSpc>
            </a:pPr>
            <a:r>
              <a:rPr lang="en-US" sz="6399">
                <a:solidFill>
                  <a:srgbClr val="5C73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5-Fold Results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413689" y="1512634"/>
          <a:ext cx="15460621" cy="8216756"/>
        </p:xfrm>
        <a:graphic>
          <a:graphicData uri="http://schemas.openxmlformats.org/drawingml/2006/table">
            <a:tbl>
              <a:tblPr/>
              <a:tblGrid>
                <a:gridCol w="3279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7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9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3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6787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Iteration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SVM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RF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9576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98.40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94.22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94.83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549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99.30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95.02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93.39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52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96.43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94.70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9576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93.95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92.72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9576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99.21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95.88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94.12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6171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Average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459"/>
                        </a:lnSpc>
                        <a:defRPr/>
                      </a:pPr>
                      <a:r>
                        <a:rPr lang="en-US" sz="3899" b="1">
                          <a:solidFill>
                            <a:srgbClr val="FF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99.32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95.10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79"/>
                        </a:lnSpc>
                        <a:defRPr/>
                      </a:pPr>
                      <a:r>
                        <a:rPr lang="en-US" sz="31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93.95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3224B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79178" y="0"/>
            <a:ext cx="4925595" cy="2487425"/>
          </a:xfrm>
          <a:custGeom>
            <a:avLst/>
            <a:gdLst/>
            <a:ahLst/>
            <a:cxnLst/>
            <a:rect l="l" t="t" r="r" b="b"/>
            <a:pathLst>
              <a:path w="4925595" h="2487425">
                <a:moveTo>
                  <a:pt x="0" y="0"/>
                </a:moveTo>
                <a:lnTo>
                  <a:pt x="4925595" y="0"/>
                </a:lnTo>
                <a:lnTo>
                  <a:pt x="4925595" y="2487425"/>
                </a:lnTo>
                <a:lnTo>
                  <a:pt x="0" y="2487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3782" y="1618082"/>
            <a:ext cx="15280436" cy="7640218"/>
          </a:xfrm>
          <a:custGeom>
            <a:avLst/>
            <a:gdLst/>
            <a:ahLst/>
            <a:cxnLst/>
            <a:rect l="l" t="t" r="r" b="b"/>
            <a:pathLst>
              <a:path w="15280436" h="7640218">
                <a:moveTo>
                  <a:pt x="0" y="0"/>
                </a:moveTo>
                <a:lnTo>
                  <a:pt x="15280436" y="0"/>
                </a:lnTo>
                <a:lnTo>
                  <a:pt x="15280436" y="7640218"/>
                </a:lnTo>
                <a:lnTo>
                  <a:pt x="0" y="7640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000000"/>
            </a:solidFill>
            <a:prstDash val="lgDash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893046" y="478091"/>
            <a:ext cx="11956699" cy="1034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83"/>
              </a:lnSpc>
            </a:pPr>
            <a:r>
              <a:rPr lang="en-US" sz="6399">
                <a:solidFill>
                  <a:srgbClr val="5C73B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Model Performance - CNN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3224B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  <p:sp>
        <p:nvSpPr>
          <p:cNvPr id="7" name="AutoShape 7"/>
          <p:cNvSpPr/>
          <p:nvPr/>
        </p:nvSpPr>
        <p:spPr>
          <a:xfrm>
            <a:off x="2097644" y="2342384"/>
            <a:ext cx="6492240" cy="0"/>
          </a:xfrm>
          <a:prstGeom prst="line">
            <a:avLst/>
          </a:prstGeom>
          <a:ln w="38100" cap="flat">
            <a:solidFill>
              <a:srgbClr val="FF0000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93046" y="2029967"/>
            <a:ext cx="1511856" cy="55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8"/>
              </a:lnSpc>
            </a:pPr>
            <a:r>
              <a:rPr lang="en-US" sz="3227" b="1">
                <a:solidFill>
                  <a:srgbClr val="13224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97.00%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9632" y="6861"/>
            <a:ext cx="2361457" cy="10280139"/>
          </a:xfrm>
          <a:custGeom>
            <a:avLst/>
            <a:gdLst/>
            <a:ahLst/>
            <a:cxnLst/>
            <a:rect l="l" t="t" r="r" b="b"/>
            <a:pathLst>
              <a:path w="2361457" h="10280139">
                <a:moveTo>
                  <a:pt x="0" y="0"/>
                </a:moveTo>
                <a:lnTo>
                  <a:pt x="2361457" y="0"/>
                </a:lnTo>
                <a:lnTo>
                  <a:pt x="2361457" y="10280139"/>
                </a:lnTo>
                <a:lnTo>
                  <a:pt x="0" y="1028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75302" b="-9951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20198" y="3431"/>
            <a:ext cx="2229943" cy="10283569"/>
          </a:xfrm>
          <a:custGeom>
            <a:avLst/>
            <a:gdLst/>
            <a:ahLst/>
            <a:cxnLst/>
            <a:rect l="l" t="t" r="r" b="b"/>
            <a:pathLst>
              <a:path w="2229943" h="10283569">
                <a:moveTo>
                  <a:pt x="0" y="0"/>
                </a:moveTo>
                <a:lnTo>
                  <a:pt x="2229943" y="0"/>
                </a:lnTo>
                <a:lnTo>
                  <a:pt x="2229943" y="10283569"/>
                </a:lnTo>
                <a:lnTo>
                  <a:pt x="0" y="10283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912" r="-302726" b="-9819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960390" y="6861"/>
            <a:ext cx="2358727" cy="10280139"/>
          </a:xfrm>
          <a:custGeom>
            <a:avLst/>
            <a:gdLst/>
            <a:ahLst/>
            <a:cxnLst/>
            <a:rect l="l" t="t" r="r" b="b"/>
            <a:pathLst>
              <a:path w="2358727" h="10280139">
                <a:moveTo>
                  <a:pt x="0" y="0"/>
                </a:moveTo>
                <a:lnTo>
                  <a:pt x="2358727" y="0"/>
                </a:lnTo>
                <a:lnTo>
                  <a:pt x="2358727" y="10280139"/>
                </a:lnTo>
                <a:lnTo>
                  <a:pt x="0" y="1028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302" b="-992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967428" y="3431"/>
            <a:ext cx="2362245" cy="10283569"/>
          </a:xfrm>
          <a:custGeom>
            <a:avLst/>
            <a:gdLst/>
            <a:ahLst/>
            <a:cxnLst/>
            <a:rect l="l" t="t" r="r" b="b"/>
            <a:pathLst>
              <a:path w="2362245" h="10283569">
                <a:moveTo>
                  <a:pt x="0" y="0"/>
                </a:moveTo>
                <a:lnTo>
                  <a:pt x="2362245" y="0"/>
                </a:lnTo>
                <a:lnTo>
                  <a:pt x="2362245" y="10283569"/>
                </a:lnTo>
                <a:lnTo>
                  <a:pt x="0" y="10283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516" r="-57530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40666" y="6861"/>
            <a:ext cx="2229199" cy="10280139"/>
          </a:xfrm>
          <a:custGeom>
            <a:avLst/>
            <a:gdLst/>
            <a:ahLst/>
            <a:cxnLst/>
            <a:rect l="l" t="t" r="r" b="b"/>
            <a:pathLst>
              <a:path w="2229199" h="10280139">
                <a:moveTo>
                  <a:pt x="0" y="0"/>
                </a:moveTo>
                <a:lnTo>
                  <a:pt x="2229199" y="0"/>
                </a:lnTo>
                <a:lnTo>
                  <a:pt x="2229199" y="10280139"/>
                </a:lnTo>
                <a:lnTo>
                  <a:pt x="0" y="1028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5867" t="-98197" r="-30477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09642" y="6861"/>
            <a:ext cx="2358727" cy="10280139"/>
          </a:xfrm>
          <a:custGeom>
            <a:avLst/>
            <a:gdLst/>
            <a:ahLst/>
            <a:cxnLst/>
            <a:rect l="l" t="t" r="r" b="b"/>
            <a:pathLst>
              <a:path w="2358727" h="10280139">
                <a:moveTo>
                  <a:pt x="0" y="0"/>
                </a:moveTo>
                <a:lnTo>
                  <a:pt x="2358726" y="0"/>
                </a:lnTo>
                <a:lnTo>
                  <a:pt x="2358726" y="10280139"/>
                </a:lnTo>
                <a:lnTo>
                  <a:pt x="0" y="1028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302" t="-9928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7485" y="1795047"/>
            <a:ext cx="3298012" cy="3088478"/>
          </a:xfrm>
          <a:custGeom>
            <a:avLst/>
            <a:gdLst/>
            <a:ahLst/>
            <a:cxnLst/>
            <a:rect l="l" t="t" r="r" b="b"/>
            <a:pathLst>
              <a:path w="3298012" h="3088478">
                <a:moveTo>
                  <a:pt x="0" y="0"/>
                </a:moveTo>
                <a:lnTo>
                  <a:pt x="3298012" y="0"/>
                </a:lnTo>
                <a:lnTo>
                  <a:pt x="3298012" y="3088478"/>
                </a:lnTo>
                <a:lnTo>
                  <a:pt x="0" y="3088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63" t="-196229" r="-612136" b="-68385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26242" y="5491853"/>
            <a:ext cx="3239255" cy="3136736"/>
          </a:xfrm>
          <a:custGeom>
            <a:avLst/>
            <a:gdLst/>
            <a:ahLst/>
            <a:cxnLst/>
            <a:rect l="l" t="t" r="r" b="b"/>
            <a:pathLst>
              <a:path w="3239255" h="3136736">
                <a:moveTo>
                  <a:pt x="0" y="0"/>
                </a:moveTo>
                <a:lnTo>
                  <a:pt x="3239255" y="0"/>
                </a:lnTo>
                <a:lnTo>
                  <a:pt x="3239255" y="3136736"/>
                </a:lnTo>
                <a:lnTo>
                  <a:pt x="0" y="313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8706" t="-93372" r="-313274" b="-7655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21157" y="5639494"/>
            <a:ext cx="3184298" cy="2931130"/>
          </a:xfrm>
          <a:custGeom>
            <a:avLst/>
            <a:gdLst/>
            <a:ahLst/>
            <a:cxnLst/>
            <a:rect l="l" t="t" r="r" b="b"/>
            <a:pathLst>
              <a:path w="3184298" h="2931130">
                <a:moveTo>
                  <a:pt x="0" y="0"/>
                </a:moveTo>
                <a:lnTo>
                  <a:pt x="3184298" y="0"/>
                </a:lnTo>
                <a:lnTo>
                  <a:pt x="3184298" y="2931130"/>
                </a:lnTo>
                <a:lnTo>
                  <a:pt x="0" y="2931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3499" r="-60387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21157" y="1795047"/>
            <a:ext cx="3107246" cy="3088478"/>
          </a:xfrm>
          <a:custGeom>
            <a:avLst/>
            <a:gdLst/>
            <a:ahLst/>
            <a:cxnLst/>
            <a:rect l="l" t="t" r="r" b="b"/>
            <a:pathLst>
              <a:path w="3107246" h="3088478">
                <a:moveTo>
                  <a:pt x="0" y="0"/>
                </a:moveTo>
                <a:lnTo>
                  <a:pt x="3107246" y="0"/>
                </a:lnTo>
                <a:lnTo>
                  <a:pt x="3107246" y="3088478"/>
                </a:lnTo>
                <a:lnTo>
                  <a:pt x="0" y="3088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6006" t="-470701" r="-318190" b="-37934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43231" y="2134087"/>
            <a:ext cx="6469659" cy="6078874"/>
          </a:xfrm>
          <a:custGeom>
            <a:avLst/>
            <a:gdLst/>
            <a:ahLst/>
            <a:cxnLst/>
            <a:rect l="l" t="t" r="r" b="b"/>
            <a:pathLst>
              <a:path w="6469659" h="6078874">
                <a:moveTo>
                  <a:pt x="0" y="0"/>
                </a:moveTo>
                <a:lnTo>
                  <a:pt x="6469659" y="0"/>
                </a:lnTo>
                <a:lnTo>
                  <a:pt x="6469659" y="6078874"/>
                </a:lnTo>
                <a:lnTo>
                  <a:pt x="0" y="6078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H="1">
            <a:off x="9144000" y="0"/>
            <a:ext cx="0" cy="10287000"/>
          </a:xfrm>
          <a:prstGeom prst="line">
            <a:avLst/>
          </a:prstGeom>
          <a:ln w="66675" cap="flat">
            <a:solidFill>
              <a:srgbClr val="5B81C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860769" y="700306"/>
            <a:ext cx="5234583" cy="109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Class 16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9144000" y="0"/>
            <a:ext cx="0" cy="10287000"/>
          </a:xfrm>
          <a:prstGeom prst="line">
            <a:avLst/>
          </a:prstGeom>
          <a:ln w="66675" cap="flat">
            <a:solidFill>
              <a:srgbClr val="5B81CA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901238" y="5285793"/>
            <a:ext cx="6786874" cy="4717285"/>
          </a:xfrm>
          <a:custGeom>
            <a:avLst/>
            <a:gdLst/>
            <a:ahLst/>
            <a:cxnLst/>
            <a:rect l="l" t="t" r="r" b="b"/>
            <a:pathLst>
              <a:path w="6786874" h="4717285">
                <a:moveTo>
                  <a:pt x="0" y="0"/>
                </a:moveTo>
                <a:lnTo>
                  <a:pt x="6786873" y="0"/>
                </a:lnTo>
                <a:lnTo>
                  <a:pt x="6786873" y="4717285"/>
                </a:lnTo>
                <a:lnTo>
                  <a:pt x="0" y="4717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624" t="-201159" b="-10137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0370" y="5288555"/>
            <a:ext cx="6871088" cy="4714523"/>
          </a:xfrm>
          <a:custGeom>
            <a:avLst/>
            <a:gdLst/>
            <a:ahLst/>
            <a:cxnLst/>
            <a:rect l="l" t="t" r="r" b="b"/>
            <a:pathLst>
              <a:path w="6871088" h="4714523">
                <a:moveTo>
                  <a:pt x="0" y="0"/>
                </a:moveTo>
                <a:lnTo>
                  <a:pt x="6871088" y="0"/>
                </a:lnTo>
                <a:lnTo>
                  <a:pt x="6871088" y="4714523"/>
                </a:lnTo>
                <a:lnTo>
                  <a:pt x="0" y="4714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870" t="-200111" b="-10269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88868" y="146926"/>
            <a:ext cx="6799243" cy="4806460"/>
          </a:xfrm>
          <a:custGeom>
            <a:avLst/>
            <a:gdLst/>
            <a:ahLst/>
            <a:cxnLst/>
            <a:rect l="l" t="t" r="r" b="b"/>
            <a:pathLst>
              <a:path w="6799243" h="4806460">
                <a:moveTo>
                  <a:pt x="0" y="0"/>
                </a:moveTo>
                <a:lnTo>
                  <a:pt x="6799243" y="0"/>
                </a:lnTo>
                <a:lnTo>
                  <a:pt x="6799243" y="4806460"/>
                </a:lnTo>
                <a:lnTo>
                  <a:pt x="0" y="4806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8903" t="-29976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0370" y="146926"/>
            <a:ext cx="6926729" cy="4837515"/>
          </a:xfrm>
          <a:custGeom>
            <a:avLst/>
            <a:gdLst/>
            <a:ahLst/>
            <a:cxnLst/>
            <a:rect l="l" t="t" r="r" b="b"/>
            <a:pathLst>
              <a:path w="6926729" h="4837515">
                <a:moveTo>
                  <a:pt x="0" y="0"/>
                </a:moveTo>
                <a:lnTo>
                  <a:pt x="6926729" y="0"/>
                </a:lnTo>
                <a:lnTo>
                  <a:pt x="6926729" y="4837515"/>
                </a:lnTo>
                <a:lnTo>
                  <a:pt x="0" y="4837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3514" t="-29511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20370" y="5143500"/>
            <a:ext cx="2879982" cy="2879982"/>
          </a:xfrm>
          <a:custGeom>
            <a:avLst/>
            <a:gdLst/>
            <a:ahLst/>
            <a:cxnLst/>
            <a:rect l="l" t="t" r="r" b="b"/>
            <a:pathLst>
              <a:path w="2879982" h="2879982">
                <a:moveTo>
                  <a:pt x="0" y="0"/>
                </a:moveTo>
                <a:lnTo>
                  <a:pt x="2879982" y="0"/>
                </a:lnTo>
                <a:lnTo>
                  <a:pt x="2879982" y="2879982"/>
                </a:lnTo>
                <a:lnTo>
                  <a:pt x="0" y="2879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01871" y="4115444"/>
            <a:ext cx="137323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30427" y="4115444"/>
            <a:ext cx="65097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07073" y="3399799"/>
            <a:ext cx="1697682" cy="86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</a:t>
            </a:r>
            <a:endParaRPr lang="en-US" sz="51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39648" y="3399799"/>
            <a:ext cx="16976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Class</a:t>
            </a:r>
            <a:endParaRPr lang="en-US" sz="51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9721889" y="5143500"/>
            <a:ext cx="2879982" cy="2879982"/>
          </a:xfrm>
          <a:custGeom>
            <a:avLst/>
            <a:gdLst/>
            <a:ahLst/>
            <a:cxnLst/>
            <a:rect l="l" t="t" r="r" b="b"/>
            <a:pathLst>
              <a:path w="2879982" h="2879982">
                <a:moveTo>
                  <a:pt x="0" y="0"/>
                </a:moveTo>
                <a:lnTo>
                  <a:pt x="2879982" y="0"/>
                </a:lnTo>
                <a:lnTo>
                  <a:pt x="2879982" y="2879982"/>
                </a:lnTo>
                <a:lnTo>
                  <a:pt x="0" y="2879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0287" y="2208978"/>
            <a:ext cx="8069214" cy="5268168"/>
          </a:xfrm>
          <a:custGeom>
            <a:avLst/>
            <a:gdLst/>
            <a:ahLst/>
            <a:cxnLst/>
            <a:rect l="l" t="t" r="r" b="b"/>
            <a:pathLst>
              <a:path w="8069214" h="5268168">
                <a:moveTo>
                  <a:pt x="0" y="0"/>
                </a:moveTo>
                <a:lnTo>
                  <a:pt x="8069214" y="0"/>
                </a:lnTo>
                <a:lnTo>
                  <a:pt x="8069214" y="5268169"/>
                </a:lnTo>
                <a:lnTo>
                  <a:pt x="0" y="5268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35" r="-2686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53609" y="5954734"/>
            <a:ext cx="4332266" cy="4332266"/>
          </a:xfrm>
          <a:custGeom>
            <a:avLst/>
            <a:gdLst/>
            <a:ahLst/>
            <a:cxnLst/>
            <a:rect l="l" t="t" r="r" b="b"/>
            <a:pathLst>
              <a:path w="4332266" h="4332266">
                <a:moveTo>
                  <a:pt x="0" y="0"/>
                </a:moveTo>
                <a:lnTo>
                  <a:pt x="4332266" y="0"/>
                </a:lnTo>
                <a:lnTo>
                  <a:pt x="4332266" y="4332266"/>
                </a:lnTo>
                <a:lnTo>
                  <a:pt x="0" y="4332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Autonomous Cars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22075" y="2228028"/>
            <a:ext cx="8464285" cy="361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8" lvl="1" indent="-453389" algn="l">
              <a:lnSpc>
                <a:spcPts val="4745"/>
              </a:lnSpc>
              <a:buFont typeface="Arial"/>
              <a:buChar char="•"/>
            </a:pPr>
            <a:r>
              <a:rPr lang="en-US" sz="4199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Able to drive without human assistance</a:t>
            </a:r>
          </a:p>
          <a:p>
            <a:pPr marL="906778" lvl="1" indent="-453389" algn="l">
              <a:lnSpc>
                <a:spcPts val="4745"/>
              </a:lnSpc>
              <a:buFont typeface="Arial"/>
              <a:buChar char="•"/>
            </a:pPr>
            <a:r>
              <a:rPr lang="en-US" sz="4199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Already capable of basic functions like steering</a:t>
            </a:r>
          </a:p>
          <a:p>
            <a:pPr marL="906778" lvl="1" indent="-453389" algn="l">
              <a:lnSpc>
                <a:spcPts val="4745"/>
              </a:lnSpc>
              <a:buFont typeface="Arial"/>
              <a:buChar char="•"/>
            </a:pPr>
            <a:r>
              <a:rPr lang="en-US" sz="4199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However, there are still complex aspects that must be resolved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25696" y="4306514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8175" y="1118054"/>
            <a:ext cx="4220936" cy="8441871"/>
          </a:xfrm>
          <a:custGeom>
            <a:avLst/>
            <a:gdLst/>
            <a:ahLst/>
            <a:cxnLst/>
            <a:rect l="l" t="t" r="r" b="b"/>
            <a:pathLst>
              <a:path w="4220936" h="8441871">
                <a:moveTo>
                  <a:pt x="0" y="0"/>
                </a:moveTo>
                <a:lnTo>
                  <a:pt x="4220936" y="0"/>
                </a:lnTo>
                <a:lnTo>
                  <a:pt x="4220936" y="8441871"/>
                </a:lnTo>
                <a:lnTo>
                  <a:pt x="0" y="8441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5711279" y="-898071"/>
            <a:ext cx="3096042" cy="3147184"/>
          </a:xfrm>
          <a:custGeom>
            <a:avLst/>
            <a:gdLst/>
            <a:ahLst/>
            <a:cxnLst/>
            <a:rect l="l" t="t" r="r" b="b"/>
            <a:pathLst>
              <a:path w="3096042" h="3147184">
                <a:moveTo>
                  <a:pt x="0" y="0"/>
                </a:moveTo>
                <a:lnTo>
                  <a:pt x="3096042" y="0"/>
                </a:lnTo>
                <a:lnTo>
                  <a:pt x="3096042" y="3147184"/>
                </a:lnTo>
                <a:lnTo>
                  <a:pt x="0" y="3147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968807">
            <a:off x="-2023091" y="9043287"/>
            <a:ext cx="4925595" cy="2487425"/>
          </a:xfrm>
          <a:custGeom>
            <a:avLst/>
            <a:gdLst/>
            <a:ahLst/>
            <a:cxnLst/>
            <a:rect l="l" t="t" r="r" b="b"/>
            <a:pathLst>
              <a:path w="4925595" h="2487425">
                <a:moveTo>
                  <a:pt x="0" y="0"/>
                </a:moveTo>
                <a:lnTo>
                  <a:pt x="4925595" y="0"/>
                </a:lnTo>
                <a:lnTo>
                  <a:pt x="4925595" y="2487426"/>
                </a:lnTo>
                <a:lnTo>
                  <a:pt x="0" y="24874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486400" y="3086100"/>
          <a:ext cx="11002810" cy="6094290"/>
        </p:xfrm>
        <a:graphic>
          <a:graphicData uri="http://schemas.openxmlformats.org/drawingml/2006/table">
            <a:tbl>
              <a:tblPr/>
              <a:tblGrid>
                <a:gridCol w="5501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1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1885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885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Lim Zeen Kiat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885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Kevin Tan Shin Wei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885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Robin Ghosh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885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Delphino Chew Jing Cheng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4733656" y="481907"/>
            <a:ext cx="12508299" cy="176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>
                <a:solidFill>
                  <a:srgbClr val="13224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CONTRIBUTION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Related Works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49455"/>
            <a:ext cx="8900242" cy="615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5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Deep learning</a:t>
            </a:r>
          </a:p>
          <a:p>
            <a:pPr algn="l">
              <a:lnSpc>
                <a:spcPts val="4745"/>
              </a:lnSpc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1) Convolutional Neural Network </a:t>
            </a:r>
          </a:p>
          <a:p>
            <a:pPr algn="l">
              <a:lnSpc>
                <a:spcPts val="4745"/>
              </a:lnSpc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(CNN)</a:t>
            </a:r>
          </a:p>
          <a:p>
            <a:pPr marL="906780" lvl="1" indent="-453390" algn="l">
              <a:lnSpc>
                <a:spcPts val="4745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of 99.9%</a:t>
            </a:r>
          </a:p>
          <a:p>
            <a:pPr marL="906780" lvl="1" indent="-453390" algn="l">
              <a:lnSpc>
                <a:spcPts val="4745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Major drawback of overfitting</a:t>
            </a:r>
          </a:p>
          <a:p>
            <a:pPr marL="906780" lvl="1" indent="-453390" algn="l">
              <a:lnSpc>
                <a:spcPts val="4745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May struggle in real world applications where features may be affected by external factors like blurriness or the images’ angles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611835" y="1987042"/>
            <a:ext cx="8676165" cy="555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5"/>
              </a:lnSpc>
            </a:pPr>
            <a:r>
              <a:rPr lang="en-US" sz="5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Machine learning</a:t>
            </a:r>
          </a:p>
          <a:p>
            <a:pPr algn="l">
              <a:lnSpc>
                <a:spcPts val="4745"/>
              </a:lnSpc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1) Support Vector Machine (SVM)</a:t>
            </a:r>
          </a:p>
          <a:p>
            <a:pPr marL="906780" lvl="1" indent="-453390" algn="l">
              <a:lnSpc>
                <a:spcPts val="4745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of 90.2%</a:t>
            </a:r>
          </a:p>
          <a:p>
            <a:pPr algn="l">
              <a:lnSpc>
                <a:spcPts val="4745"/>
              </a:lnSpc>
            </a:pPr>
            <a:endParaRPr lang="en-US" sz="42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745"/>
              </a:lnSpc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2) Random Forest (RF)</a:t>
            </a:r>
          </a:p>
          <a:p>
            <a:pPr marL="906780" lvl="1" indent="-453390" algn="l">
              <a:lnSpc>
                <a:spcPts val="4745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Accuracy of 85.6%</a:t>
            </a:r>
          </a:p>
          <a:p>
            <a:pPr algn="l">
              <a:lnSpc>
                <a:spcPts val="4745"/>
              </a:lnSpc>
            </a:pPr>
            <a:endParaRPr lang="en-US" sz="420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745"/>
              </a:lnSpc>
            </a:pPr>
            <a:r>
              <a:rPr lang="en-US" sz="4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Typically outperformed by deep learning models given large datasets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45701" y="1875155"/>
            <a:ext cx="4114800" cy="4114800"/>
            <a:chOff x="0" y="0"/>
            <a:chExt cx="1083733" cy="10837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3733" cy="1083733"/>
            </a:xfrm>
            <a:custGeom>
              <a:avLst/>
              <a:gdLst/>
              <a:ahLst/>
              <a:cxnLst/>
              <a:rect l="l" t="t" r="r" b="b"/>
              <a:pathLst>
                <a:path w="1083733" h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5B81C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83733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045701" y="187515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840116" y="3061440"/>
            <a:ext cx="4114800" cy="4114800"/>
            <a:chOff x="0" y="0"/>
            <a:chExt cx="1083733" cy="10837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3733" cy="1083733"/>
            </a:xfrm>
            <a:custGeom>
              <a:avLst/>
              <a:gdLst/>
              <a:ahLst/>
              <a:cxnLst/>
              <a:rect l="l" t="t" r="r" b="b"/>
              <a:pathLst>
                <a:path w="1083733" h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199B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83733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840116" y="306144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0637423" y="4297045"/>
            <a:ext cx="4114800" cy="4114800"/>
            <a:chOff x="0" y="0"/>
            <a:chExt cx="1083733" cy="10837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83733" cy="1083733"/>
            </a:xfrm>
            <a:custGeom>
              <a:avLst/>
              <a:gdLst/>
              <a:ahLst/>
              <a:cxnLst/>
              <a:rect l="l" t="t" r="r" b="b"/>
              <a:pathLst>
                <a:path w="1083733" h="1083733">
                  <a:moveTo>
                    <a:pt x="0" y="0"/>
                  </a:moveTo>
                  <a:lnTo>
                    <a:pt x="1083733" y="0"/>
                  </a:lnTo>
                  <a:lnTo>
                    <a:pt x="1083733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083733" cy="1131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37423" y="429704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7499" y="2188498"/>
            <a:ext cx="8464285" cy="3618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8" lvl="1" indent="-453389" algn="l">
              <a:lnSpc>
                <a:spcPts val="4745"/>
              </a:lnSpc>
              <a:buFont typeface="Arial"/>
              <a:buChar char="•"/>
            </a:pPr>
            <a:r>
              <a:rPr lang="en-US" sz="4199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4896 images of road signs</a:t>
            </a:r>
          </a:p>
          <a:p>
            <a:pPr marL="906778" lvl="1" indent="-453389" algn="l">
              <a:lnSpc>
                <a:spcPts val="4745"/>
              </a:lnSpc>
              <a:buFont typeface="Arial"/>
              <a:buChar char="•"/>
            </a:pPr>
            <a:r>
              <a:rPr lang="en-US" sz="4199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23 different signs, each ranging from 100 to over 500 images</a:t>
            </a:r>
          </a:p>
          <a:p>
            <a:pPr marL="906778" lvl="1" indent="-453389" algn="l">
              <a:lnSpc>
                <a:spcPts val="4745"/>
              </a:lnSpc>
              <a:buFont typeface="Arial"/>
              <a:buChar char="•"/>
            </a:pPr>
            <a:r>
              <a:rPr lang="en-US" sz="4199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Red-Green-Blue (RGB) images</a:t>
            </a:r>
          </a:p>
          <a:p>
            <a:pPr marL="906778" lvl="1" indent="-453389" algn="l">
              <a:lnSpc>
                <a:spcPts val="4745"/>
              </a:lnSpc>
              <a:buFont typeface="Arial"/>
              <a:buChar char="•"/>
            </a:pPr>
            <a:r>
              <a:rPr lang="en-US" sz="4199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Each pixel has 3 values from 0 to 255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97516" y="4406370"/>
            <a:ext cx="576709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32379" y="1997216"/>
            <a:ext cx="606177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03101" y="3220085"/>
            <a:ext cx="635794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27499" y="5620603"/>
            <a:ext cx="8464285" cy="1467684"/>
            <a:chOff x="0" y="0"/>
            <a:chExt cx="11285714" cy="1956912"/>
          </a:xfrm>
        </p:grpSpPr>
        <p:sp>
          <p:nvSpPr>
            <p:cNvPr id="21" name="Freeform 21"/>
            <p:cNvSpPr/>
            <p:nvPr/>
          </p:nvSpPr>
          <p:spPr>
            <a:xfrm>
              <a:off x="9314206" y="0"/>
              <a:ext cx="528366" cy="1956912"/>
            </a:xfrm>
            <a:custGeom>
              <a:avLst/>
              <a:gdLst/>
              <a:ahLst/>
              <a:cxnLst/>
              <a:rect l="l" t="t" r="r" b="b"/>
              <a:pathLst>
                <a:path w="528366" h="1956912">
                  <a:moveTo>
                    <a:pt x="0" y="0"/>
                  </a:moveTo>
                  <a:lnTo>
                    <a:pt x="528366" y="0"/>
                  </a:lnTo>
                  <a:lnTo>
                    <a:pt x="528366" y="1956912"/>
                  </a:lnTo>
                  <a:lnTo>
                    <a:pt x="0" y="1956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0" y="267895"/>
              <a:ext cx="11285714" cy="1630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06778" lvl="1" indent="-453389" algn="l">
                <a:lnSpc>
                  <a:spcPts val="4745"/>
                </a:lnSpc>
                <a:buFont typeface="Arial"/>
                <a:buChar char="•"/>
              </a:pPr>
              <a:r>
                <a:rPr lang="en-US" sz="4199">
                  <a:solidFill>
                    <a:srgbClr val="01010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Varying sizes, from 62x65 </a:t>
              </a:r>
            </a:p>
            <a:p>
              <a:pPr algn="l">
                <a:lnSpc>
                  <a:spcPts val="4745"/>
                </a:lnSpc>
              </a:pPr>
              <a:r>
                <a:rPr lang="en-US" sz="4199">
                  <a:solidFill>
                    <a:srgbClr val="010101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      to 272x263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5490753"/>
            <a:ext cx="4206483" cy="2894034"/>
            <a:chOff x="0" y="0"/>
            <a:chExt cx="1107880" cy="762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7880" cy="762215"/>
            </a:xfrm>
            <a:custGeom>
              <a:avLst/>
              <a:gdLst/>
              <a:ahLst/>
              <a:cxnLst/>
              <a:rect l="l" t="t" r="r" b="b"/>
              <a:pathLst>
                <a:path w="1107880" h="762215">
                  <a:moveTo>
                    <a:pt x="93864" y="0"/>
                  </a:moveTo>
                  <a:lnTo>
                    <a:pt x="1014016" y="0"/>
                  </a:lnTo>
                  <a:cubicBezTo>
                    <a:pt x="1038910" y="0"/>
                    <a:pt x="1062785" y="9889"/>
                    <a:pt x="1080388" y="27492"/>
                  </a:cubicBezTo>
                  <a:cubicBezTo>
                    <a:pt x="1097991" y="45095"/>
                    <a:pt x="1107880" y="68970"/>
                    <a:pt x="1107880" y="93864"/>
                  </a:cubicBezTo>
                  <a:lnTo>
                    <a:pt x="1107880" y="668351"/>
                  </a:lnTo>
                  <a:cubicBezTo>
                    <a:pt x="1107880" y="693245"/>
                    <a:pt x="1097991" y="717120"/>
                    <a:pt x="1080388" y="734723"/>
                  </a:cubicBezTo>
                  <a:cubicBezTo>
                    <a:pt x="1062785" y="752326"/>
                    <a:pt x="1038910" y="762215"/>
                    <a:pt x="1014016" y="762215"/>
                  </a:cubicBezTo>
                  <a:lnTo>
                    <a:pt x="93864" y="762215"/>
                  </a:lnTo>
                  <a:cubicBezTo>
                    <a:pt x="42024" y="762215"/>
                    <a:pt x="0" y="720190"/>
                    <a:pt x="0" y="668351"/>
                  </a:cubicBezTo>
                  <a:lnTo>
                    <a:pt x="0" y="93864"/>
                  </a:lnTo>
                  <a:cubicBezTo>
                    <a:pt x="0" y="68970"/>
                    <a:pt x="9889" y="45095"/>
                    <a:pt x="27492" y="27492"/>
                  </a:cubicBezTo>
                  <a:cubicBezTo>
                    <a:pt x="45095" y="9889"/>
                    <a:pt x="68970" y="0"/>
                    <a:pt x="93864" y="0"/>
                  </a:cubicBezTo>
                  <a:close/>
                </a:path>
              </a:pathLst>
            </a:custGeom>
            <a:solidFill>
              <a:srgbClr val="D4EA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107880" cy="84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Normalization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7035996" y="1722173"/>
            <a:ext cx="4206483" cy="2894034"/>
            <a:chOff x="0" y="0"/>
            <a:chExt cx="1107880" cy="7622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7880" cy="762215"/>
            </a:xfrm>
            <a:custGeom>
              <a:avLst/>
              <a:gdLst/>
              <a:ahLst/>
              <a:cxnLst/>
              <a:rect l="l" t="t" r="r" b="b"/>
              <a:pathLst>
                <a:path w="1107880" h="762215">
                  <a:moveTo>
                    <a:pt x="93864" y="0"/>
                  </a:moveTo>
                  <a:lnTo>
                    <a:pt x="1014016" y="0"/>
                  </a:lnTo>
                  <a:cubicBezTo>
                    <a:pt x="1038910" y="0"/>
                    <a:pt x="1062785" y="9889"/>
                    <a:pt x="1080388" y="27492"/>
                  </a:cubicBezTo>
                  <a:cubicBezTo>
                    <a:pt x="1097991" y="45095"/>
                    <a:pt x="1107880" y="68970"/>
                    <a:pt x="1107880" y="93864"/>
                  </a:cubicBezTo>
                  <a:lnTo>
                    <a:pt x="1107880" y="668351"/>
                  </a:lnTo>
                  <a:cubicBezTo>
                    <a:pt x="1107880" y="693245"/>
                    <a:pt x="1097991" y="717120"/>
                    <a:pt x="1080388" y="734723"/>
                  </a:cubicBezTo>
                  <a:cubicBezTo>
                    <a:pt x="1062785" y="752326"/>
                    <a:pt x="1038910" y="762215"/>
                    <a:pt x="1014016" y="762215"/>
                  </a:cubicBezTo>
                  <a:lnTo>
                    <a:pt x="93864" y="762215"/>
                  </a:lnTo>
                  <a:cubicBezTo>
                    <a:pt x="42024" y="762215"/>
                    <a:pt x="0" y="720190"/>
                    <a:pt x="0" y="668351"/>
                  </a:cubicBezTo>
                  <a:lnTo>
                    <a:pt x="0" y="93864"/>
                  </a:lnTo>
                  <a:cubicBezTo>
                    <a:pt x="0" y="68970"/>
                    <a:pt x="9889" y="45095"/>
                    <a:pt x="27492" y="27492"/>
                  </a:cubicBezTo>
                  <a:cubicBezTo>
                    <a:pt x="45095" y="9889"/>
                    <a:pt x="68970" y="0"/>
                    <a:pt x="93864" y="0"/>
                  </a:cubicBezTo>
                  <a:close/>
                </a:path>
              </a:pathLst>
            </a:custGeom>
            <a:solidFill>
              <a:srgbClr val="D4EA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1107880" cy="84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Dataset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035996" y="5490753"/>
            <a:ext cx="4206483" cy="2894034"/>
            <a:chOff x="0" y="0"/>
            <a:chExt cx="1107880" cy="7622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7880" cy="762215"/>
            </a:xfrm>
            <a:custGeom>
              <a:avLst/>
              <a:gdLst/>
              <a:ahLst/>
              <a:cxnLst/>
              <a:rect l="l" t="t" r="r" b="b"/>
              <a:pathLst>
                <a:path w="1107880" h="762215">
                  <a:moveTo>
                    <a:pt x="93864" y="0"/>
                  </a:moveTo>
                  <a:lnTo>
                    <a:pt x="1014016" y="0"/>
                  </a:lnTo>
                  <a:cubicBezTo>
                    <a:pt x="1038910" y="0"/>
                    <a:pt x="1062785" y="9889"/>
                    <a:pt x="1080388" y="27492"/>
                  </a:cubicBezTo>
                  <a:cubicBezTo>
                    <a:pt x="1097991" y="45095"/>
                    <a:pt x="1107880" y="68970"/>
                    <a:pt x="1107880" y="93864"/>
                  </a:cubicBezTo>
                  <a:lnTo>
                    <a:pt x="1107880" y="668351"/>
                  </a:lnTo>
                  <a:cubicBezTo>
                    <a:pt x="1107880" y="693245"/>
                    <a:pt x="1097991" y="717120"/>
                    <a:pt x="1080388" y="734723"/>
                  </a:cubicBezTo>
                  <a:cubicBezTo>
                    <a:pt x="1062785" y="752326"/>
                    <a:pt x="1038910" y="762215"/>
                    <a:pt x="1014016" y="762215"/>
                  </a:cubicBezTo>
                  <a:lnTo>
                    <a:pt x="93864" y="762215"/>
                  </a:lnTo>
                  <a:cubicBezTo>
                    <a:pt x="42024" y="762215"/>
                    <a:pt x="0" y="720190"/>
                    <a:pt x="0" y="668351"/>
                  </a:cubicBezTo>
                  <a:lnTo>
                    <a:pt x="0" y="93864"/>
                  </a:lnTo>
                  <a:cubicBezTo>
                    <a:pt x="0" y="68970"/>
                    <a:pt x="9889" y="45095"/>
                    <a:pt x="27492" y="27492"/>
                  </a:cubicBezTo>
                  <a:cubicBezTo>
                    <a:pt x="45095" y="9889"/>
                    <a:pt x="68970" y="0"/>
                    <a:pt x="93864" y="0"/>
                  </a:cubicBezTo>
                  <a:close/>
                </a:path>
              </a:pathLst>
            </a:custGeom>
            <a:solidFill>
              <a:srgbClr val="D4EA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107880" cy="847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Resizing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flipH="1">
            <a:off x="3131941" y="3169190"/>
            <a:ext cx="0" cy="232156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5" name="AutoShape 15"/>
          <p:cNvSpPr/>
          <p:nvPr/>
        </p:nvSpPr>
        <p:spPr>
          <a:xfrm flipV="1">
            <a:off x="3131941" y="3169190"/>
            <a:ext cx="390405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5235183" y="6937770"/>
            <a:ext cx="180081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7" name="Group 17"/>
          <p:cNvGrpSpPr/>
          <p:nvPr/>
        </p:nvGrpSpPr>
        <p:grpSpPr>
          <a:xfrm>
            <a:off x="11242479" y="5490753"/>
            <a:ext cx="6016821" cy="2894034"/>
            <a:chOff x="0" y="0"/>
            <a:chExt cx="8022428" cy="3858712"/>
          </a:xfrm>
        </p:grpSpPr>
        <p:grpSp>
          <p:nvGrpSpPr>
            <p:cNvPr id="18" name="Group 18"/>
            <p:cNvGrpSpPr/>
            <p:nvPr/>
          </p:nvGrpSpPr>
          <p:grpSpPr>
            <a:xfrm>
              <a:off x="2413784" y="0"/>
              <a:ext cx="5608644" cy="3858712"/>
              <a:chOff x="0" y="0"/>
              <a:chExt cx="1107880" cy="76221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07880" cy="762215"/>
              </a:xfrm>
              <a:custGeom>
                <a:avLst/>
                <a:gdLst/>
                <a:ahLst/>
                <a:cxnLst/>
                <a:rect l="l" t="t" r="r" b="b"/>
                <a:pathLst>
                  <a:path w="1107880" h="762215">
                    <a:moveTo>
                      <a:pt x="93864" y="0"/>
                    </a:moveTo>
                    <a:lnTo>
                      <a:pt x="1014016" y="0"/>
                    </a:lnTo>
                    <a:cubicBezTo>
                      <a:pt x="1038910" y="0"/>
                      <a:pt x="1062785" y="9889"/>
                      <a:pt x="1080388" y="27492"/>
                    </a:cubicBezTo>
                    <a:cubicBezTo>
                      <a:pt x="1097991" y="45095"/>
                      <a:pt x="1107880" y="68970"/>
                      <a:pt x="1107880" y="93864"/>
                    </a:cubicBezTo>
                    <a:lnTo>
                      <a:pt x="1107880" y="668351"/>
                    </a:lnTo>
                    <a:cubicBezTo>
                      <a:pt x="1107880" y="693245"/>
                      <a:pt x="1097991" y="717120"/>
                      <a:pt x="1080388" y="734723"/>
                    </a:cubicBezTo>
                    <a:cubicBezTo>
                      <a:pt x="1062785" y="752326"/>
                      <a:pt x="1038910" y="762215"/>
                      <a:pt x="1014016" y="762215"/>
                    </a:cubicBezTo>
                    <a:lnTo>
                      <a:pt x="93864" y="762215"/>
                    </a:lnTo>
                    <a:cubicBezTo>
                      <a:pt x="42024" y="762215"/>
                      <a:pt x="0" y="720190"/>
                      <a:pt x="0" y="668351"/>
                    </a:cubicBezTo>
                    <a:lnTo>
                      <a:pt x="0" y="93864"/>
                    </a:lnTo>
                    <a:cubicBezTo>
                      <a:pt x="0" y="68970"/>
                      <a:pt x="9889" y="45095"/>
                      <a:pt x="27492" y="27492"/>
                    </a:cubicBezTo>
                    <a:cubicBezTo>
                      <a:pt x="45095" y="9889"/>
                      <a:pt x="68970" y="0"/>
                      <a:pt x="93864" y="0"/>
                    </a:cubicBezTo>
                    <a:close/>
                  </a:path>
                </a:pathLst>
              </a:custGeom>
              <a:solidFill>
                <a:srgbClr val="D4EA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85725"/>
                <a:ext cx="1107880" cy="8479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880"/>
                  </a:lnSpc>
                </a:pPr>
                <a:r>
                  <a:rPr lang="en-US" sz="4200">
                    <a:solidFill>
                      <a:srgbClr val="000000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Flattening </a:t>
                </a:r>
              </a:p>
              <a:p>
                <a:pPr algn="ctr">
                  <a:lnSpc>
                    <a:spcPts val="5880"/>
                  </a:lnSpc>
                </a:pPr>
                <a:r>
                  <a:rPr lang="en-US" sz="4200">
                    <a:solidFill>
                      <a:srgbClr val="000000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(for SVM and RF)</a:t>
                </a:r>
              </a:p>
            </p:txBody>
          </p:sp>
        </p:grpSp>
        <p:sp>
          <p:nvSpPr>
            <p:cNvPr id="21" name="AutoShape 21"/>
            <p:cNvSpPr/>
            <p:nvPr/>
          </p:nvSpPr>
          <p:spPr>
            <a:xfrm>
              <a:off x="0" y="1929356"/>
              <a:ext cx="2413784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7035996" y="8327637"/>
            <a:ext cx="42064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transform to 94x94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52817" y="8327637"/>
            <a:ext cx="420648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flatten 3D into 1D array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9763" y="8327637"/>
            <a:ext cx="420648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divide values by 255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Approach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587722" y="1514158"/>
            <a:ext cx="3214144" cy="2157783"/>
            <a:chOff x="0" y="0"/>
            <a:chExt cx="846523" cy="5683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6523" cy="568305"/>
            </a:xfrm>
            <a:custGeom>
              <a:avLst/>
              <a:gdLst/>
              <a:ahLst/>
              <a:cxnLst/>
              <a:rect l="l" t="t" r="r" b="b"/>
              <a:pathLst>
                <a:path w="846523" h="568305">
                  <a:moveTo>
                    <a:pt x="122844" y="0"/>
                  </a:moveTo>
                  <a:lnTo>
                    <a:pt x="723680" y="0"/>
                  </a:lnTo>
                  <a:cubicBezTo>
                    <a:pt x="756260" y="0"/>
                    <a:pt x="787506" y="12942"/>
                    <a:pt x="810543" y="35980"/>
                  </a:cubicBezTo>
                  <a:cubicBezTo>
                    <a:pt x="833581" y="59018"/>
                    <a:pt x="846523" y="90264"/>
                    <a:pt x="846523" y="122844"/>
                  </a:cubicBezTo>
                  <a:lnTo>
                    <a:pt x="846523" y="445461"/>
                  </a:lnTo>
                  <a:cubicBezTo>
                    <a:pt x="846523" y="478041"/>
                    <a:pt x="833581" y="509287"/>
                    <a:pt x="810543" y="532325"/>
                  </a:cubicBezTo>
                  <a:cubicBezTo>
                    <a:pt x="787506" y="555363"/>
                    <a:pt x="756260" y="568305"/>
                    <a:pt x="723680" y="568305"/>
                  </a:cubicBezTo>
                  <a:lnTo>
                    <a:pt x="122844" y="568305"/>
                  </a:lnTo>
                  <a:cubicBezTo>
                    <a:pt x="90264" y="568305"/>
                    <a:pt x="59018" y="555363"/>
                    <a:pt x="35980" y="532325"/>
                  </a:cubicBezTo>
                  <a:cubicBezTo>
                    <a:pt x="12942" y="509287"/>
                    <a:pt x="0" y="478041"/>
                    <a:pt x="0" y="445461"/>
                  </a:cubicBezTo>
                  <a:lnTo>
                    <a:pt x="0" y="122844"/>
                  </a:lnTo>
                  <a:cubicBezTo>
                    <a:pt x="0" y="90264"/>
                    <a:pt x="12942" y="59018"/>
                    <a:pt x="35980" y="35980"/>
                  </a:cubicBezTo>
                  <a:cubicBezTo>
                    <a:pt x="59018" y="12942"/>
                    <a:pt x="90264" y="0"/>
                    <a:pt x="122844" y="0"/>
                  </a:cubicBezTo>
                  <a:close/>
                </a:path>
              </a:pathLst>
            </a:custGeom>
            <a:solidFill>
              <a:srgbClr val="D4EA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46523" cy="654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Dataset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373069" y="4064609"/>
            <a:ext cx="3214144" cy="2157783"/>
            <a:chOff x="0" y="0"/>
            <a:chExt cx="846523" cy="5683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6523" cy="568305"/>
            </a:xfrm>
            <a:custGeom>
              <a:avLst/>
              <a:gdLst/>
              <a:ahLst/>
              <a:cxnLst/>
              <a:rect l="l" t="t" r="r" b="b"/>
              <a:pathLst>
                <a:path w="846523" h="568305">
                  <a:moveTo>
                    <a:pt x="122844" y="0"/>
                  </a:moveTo>
                  <a:lnTo>
                    <a:pt x="723680" y="0"/>
                  </a:lnTo>
                  <a:cubicBezTo>
                    <a:pt x="756260" y="0"/>
                    <a:pt x="787506" y="12942"/>
                    <a:pt x="810543" y="35980"/>
                  </a:cubicBezTo>
                  <a:cubicBezTo>
                    <a:pt x="833581" y="59018"/>
                    <a:pt x="846523" y="90264"/>
                    <a:pt x="846523" y="122844"/>
                  </a:cubicBezTo>
                  <a:lnTo>
                    <a:pt x="846523" y="445461"/>
                  </a:lnTo>
                  <a:cubicBezTo>
                    <a:pt x="846523" y="478041"/>
                    <a:pt x="833581" y="509287"/>
                    <a:pt x="810543" y="532325"/>
                  </a:cubicBezTo>
                  <a:cubicBezTo>
                    <a:pt x="787506" y="555363"/>
                    <a:pt x="756260" y="568305"/>
                    <a:pt x="723680" y="568305"/>
                  </a:cubicBezTo>
                  <a:lnTo>
                    <a:pt x="122844" y="568305"/>
                  </a:lnTo>
                  <a:cubicBezTo>
                    <a:pt x="90264" y="568305"/>
                    <a:pt x="59018" y="555363"/>
                    <a:pt x="35980" y="532325"/>
                  </a:cubicBezTo>
                  <a:cubicBezTo>
                    <a:pt x="12942" y="509287"/>
                    <a:pt x="0" y="478041"/>
                    <a:pt x="0" y="445461"/>
                  </a:cubicBezTo>
                  <a:lnTo>
                    <a:pt x="0" y="122844"/>
                  </a:lnTo>
                  <a:cubicBezTo>
                    <a:pt x="0" y="90264"/>
                    <a:pt x="12942" y="59018"/>
                    <a:pt x="35980" y="35980"/>
                  </a:cubicBezTo>
                  <a:cubicBezTo>
                    <a:pt x="59018" y="12942"/>
                    <a:pt x="90264" y="0"/>
                    <a:pt x="122844" y="0"/>
                  </a:cubicBezTo>
                  <a:close/>
                </a:path>
              </a:pathLst>
            </a:custGeom>
            <a:solidFill>
              <a:srgbClr val="D4EA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846523" cy="654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5 Groups</a:t>
              </a: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(20% each)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02626" y="7323748"/>
            <a:ext cx="3214144" cy="2157783"/>
            <a:chOff x="0" y="0"/>
            <a:chExt cx="846523" cy="5683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6523" cy="568305"/>
            </a:xfrm>
            <a:custGeom>
              <a:avLst/>
              <a:gdLst/>
              <a:ahLst/>
              <a:cxnLst/>
              <a:rect l="l" t="t" r="r" b="b"/>
              <a:pathLst>
                <a:path w="846523" h="568305">
                  <a:moveTo>
                    <a:pt x="122844" y="0"/>
                  </a:moveTo>
                  <a:lnTo>
                    <a:pt x="723680" y="0"/>
                  </a:lnTo>
                  <a:cubicBezTo>
                    <a:pt x="756260" y="0"/>
                    <a:pt x="787506" y="12942"/>
                    <a:pt x="810543" y="35980"/>
                  </a:cubicBezTo>
                  <a:cubicBezTo>
                    <a:pt x="833581" y="59018"/>
                    <a:pt x="846523" y="90264"/>
                    <a:pt x="846523" y="122844"/>
                  </a:cubicBezTo>
                  <a:lnTo>
                    <a:pt x="846523" y="445461"/>
                  </a:lnTo>
                  <a:cubicBezTo>
                    <a:pt x="846523" y="478041"/>
                    <a:pt x="833581" y="509287"/>
                    <a:pt x="810543" y="532325"/>
                  </a:cubicBezTo>
                  <a:cubicBezTo>
                    <a:pt x="787506" y="555363"/>
                    <a:pt x="756260" y="568305"/>
                    <a:pt x="723680" y="568305"/>
                  </a:cubicBezTo>
                  <a:lnTo>
                    <a:pt x="122844" y="568305"/>
                  </a:lnTo>
                  <a:cubicBezTo>
                    <a:pt x="90264" y="568305"/>
                    <a:pt x="59018" y="555363"/>
                    <a:pt x="35980" y="532325"/>
                  </a:cubicBezTo>
                  <a:cubicBezTo>
                    <a:pt x="12942" y="509287"/>
                    <a:pt x="0" y="478041"/>
                    <a:pt x="0" y="445461"/>
                  </a:cubicBezTo>
                  <a:lnTo>
                    <a:pt x="0" y="122844"/>
                  </a:lnTo>
                  <a:cubicBezTo>
                    <a:pt x="0" y="90264"/>
                    <a:pt x="12942" y="59018"/>
                    <a:pt x="35980" y="35980"/>
                  </a:cubicBezTo>
                  <a:cubicBezTo>
                    <a:pt x="59018" y="12942"/>
                    <a:pt x="90264" y="0"/>
                    <a:pt x="122844" y="0"/>
                  </a:cubicBezTo>
                  <a:close/>
                </a:path>
              </a:pathLst>
            </a:custGeom>
            <a:solidFill>
              <a:srgbClr val="D4EA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846523" cy="654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Final Model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73069" y="7098825"/>
            <a:ext cx="3214144" cy="2607628"/>
            <a:chOff x="0" y="0"/>
            <a:chExt cx="846523" cy="6867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6523" cy="686783"/>
            </a:xfrm>
            <a:custGeom>
              <a:avLst/>
              <a:gdLst/>
              <a:ahLst/>
              <a:cxnLst/>
              <a:rect l="l" t="t" r="r" b="b"/>
              <a:pathLst>
                <a:path w="846523" h="686783">
                  <a:moveTo>
                    <a:pt x="122844" y="0"/>
                  </a:moveTo>
                  <a:lnTo>
                    <a:pt x="723680" y="0"/>
                  </a:lnTo>
                  <a:cubicBezTo>
                    <a:pt x="756260" y="0"/>
                    <a:pt x="787506" y="12942"/>
                    <a:pt x="810543" y="35980"/>
                  </a:cubicBezTo>
                  <a:cubicBezTo>
                    <a:pt x="833581" y="59018"/>
                    <a:pt x="846523" y="90264"/>
                    <a:pt x="846523" y="122844"/>
                  </a:cubicBezTo>
                  <a:lnTo>
                    <a:pt x="846523" y="563939"/>
                  </a:lnTo>
                  <a:cubicBezTo>
                    <a:pt x="846523" y="596519"/>
                    <a:pt x="833581" y="627765"/>
                    <a:pt x="810543" y="650803"/>
                  </a:cubicBezTo>
                  <a:cubicBezTo>
                    <a:pt x="787506" y="673840"/>
                    <a:pt x="756260" y="686783"/>
                    <a:pt x="723680" y="686783"/>
                  </a:cubicBezTo>
                  <a:lnTo>
                    <a:pt x="122844" y="686783"/>
                  </a:lnTo>
                  <a:cubicBezTo>
                    <a:pt x="90264" y="686783"/>
                    <a:pt x="59018" y="673840"/>
                    <a:pt x="35980" y="650803"/>
                  </a:cubicBezTo>
                  <a:cubicBezTo>
                    <a:pt x="12942" y="627765"/>
                    <a:pt x="0" y="596519"/>
                    <a:pt x="0" y="563939"/>
                  </a:cubicBezTo>
                  <a:lnTo>
                    <a:pt x="0" y="122844"/>
                  </a:lnTo>
                  <a:cubicBezTo>
                    <a:pt x="0" y="90264"/>
                    <a:pt x="12942" y="59018"/>
                    <a:pt x="35980" y="35980"/>
                  </a:cubicBezTo>
                  <a:cubicBezTo>
                    <a:pt x="59018" y="12942"/>
                    <a:pt x="90264" y="0"/>
                    <a:pt x="122844" y="0"/>
                  </a:cubicBezTo>
                  <a:close/>
                </a:path>
              </a:pathLst>
            </a:custGeom>
            <a:solidFill>
              <a:srgbClr val="D4EA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846523" cy="7725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CNN</a:t>
              </a: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SVM</a:t>
              </a:r>
            </a:p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RF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3980141" y="2593049"/>
            <a:ext cx="3607581" cy="0"/>
          </a:xfrm>
          <a:prstGeom prst="line">
            <a:avLst/>
          </a:prstGeom>
          <a:ln w="38100" cap="flat">
            <a:solidFill>
              <a:srgbClr val="5958B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3980141" y="2593049"/>
            <a:ext cx="0" cy="1471560"/>
          </a:xfrm>
          <a:prstGeom prst="line">
            <a:avLst/>
          </a:prstGeom>
          <a:ln w="38100" cap="flat">
            <a:solidFill>
              <a:srgbClr val="5958B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>
            <a:off x="3980141" y="6222391"/>
            <a:ext cx="0" cy="876434"/>
          </a:xfrm>
          <a:prstGeom prst="line">
            <a:avLst/>
          </a:prstGeom>
          <a:ln w="38100" cap="flat">
            <a:solidFill>
              <a:srgbClr val="5958B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AutoShape 19"/>
          <p:cNvSpPr/>
          <p:nvPr/>
        </p:nvSpPr>
        <p:spPr>
          <a:xfrm flipV="1">
            <a:off x="5587213" y="8402639"/>
            <a:ext cx="2015414" cy="0"/>
          </a:xfrm>
          <a:prstGeom prst="line">
            <a:avLst/>
          </a:prstGeom>
          <a:ln w="38100" cap="flat">
            <a:solidFill>
              <a:srgbClr val="5958B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0" name="TextBox 20"/>
          <p:cNvSpPr txBox="1"/>
          <p:nvPr/>
        </p:nvSpPr>
        <p:spPr>
          <a:xfrm>
            <a:off x="1532084" y="6179278"/>
            <a:ext cx="2280642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5-Fold Cross 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Validation using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587213" y="6880040"/>
            <a:ext cx="2015414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Determine</a:t>
            </a:r>
          </a:p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using accuracy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9291638" y="44269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5162821" y="1720546"/>
            <a:ext cx="136058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657A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Stage 1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587722" y="1787221"/>
            <a:ext cx="9354444" cy="7694310"/>
            <a:chOff x="0" y="0"/>
            <a:chExt cx="12472592" cy="10259080"/>
          </a:xfrm>
        </p:grpSpPr>
        <p:grpSp>
          <p:nvGrpSpPr>
            <p:cNvPr id="26" name="Group 26"/>
            <p:cNvGrpSpPr/>
            <p:nvPr/>
          </p:nvGrpSpPr>
          <p:grpSpPr>
            <a:xfrm>
              <a:off x="7376747" y="7382036"/>
              <a:ext cx="4285525" cy="2877044"/>
              <a:chOff x="0" y="0"/>
              <a:chExt cx="846523" cy="56830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46523" cy="568305"/>
              </a:xfrm>
              <a:custGeom>
                <a:avLst/>
                <a:gdLst/>
                <a:ahLst/>
                <a:cxnLst/>
                <a:rect l="l" t="t" r="r" b="b"/>
                <a:pathLst>
                  <a:path w="846523" h="568305">
                    <a:moveTo>
                      <a:pt x="122844" y="0"/>
                    </a:moveTo>
                    <a:lnTo>
                      <a:pt x="723680" y="0"/>
                    </a:lnTo>
                    <a:cubicBezTo>
                      <a:pt x="756260" y="0"/>
                      <a:pt x="787506" y="12942"/>
                      <a:pt x="810543" y="35980"/>
                    </a:cubicBezTo>
                    <a:cubicBezTo>
                      <a:pt x="833581" y="59018"/>
                      <a:pt x="846523" y="90264"/>
                      <a:pt x="846523" y="122844"/>
                    </a:cubicBezTo>
                    <a:lnTo>
                      <a:pt x="846523" y="445461"/>
                    </a:lnTo>
                    <a:cubicBezTo>
                      <a:pt x="846523" y="478041"/>
                      <a:pt x="833581" y="509287"/>
                      <a:pt x="810543" y="532325"/>
                    </a:cubicBezTo>
                    <a:cubicBezTo>
                      <a:pt x="787506" y="555363"/>
                      <a:pt x="756260" y="568305"/>
                      <a:pt x="723680" y="568305"/>
                    </a:cubicBezTo>
                    <a:lnTo>
                      <a:pt x="122844" y="568305"/>
                    </a:lnTo>
                    <a:cubicBezTo>
                      <a:pt x="90264" y="568305"/>
                      <a:pt x="59018" y="555363"/>
                      <a:pt x="35980" y="532325"/>
                    </a:cubicBezTo>
                    <a:cubicBezTo>
                      <a:pt x="12942" y="509287"/>
                      <a:pt x="0" y="478041"/>
                      <a:pt x="0" y="445461"/>
                    </a:cubicBezTo>
                    <a:lnTo>
                      <a:pt x="0" y="122844"/>
                    </a:lnTo>
                    <a:cubicBezTo>
                      <a:pt x="0" y="90264"/>
                      <a:pt x="12942" y="59018"/>
                      <a:pt x="35980" y="35980"/>
                    </a:cubicBezTo>
                    <a:cubicBezTo>
                      <a:pt x="59018" y="12942"/>
                      <a:pt x="90264" y="0"/>
                      <a:pt x="122844" y="0"/>
                    </a:cubicBezTo>
                    <a:close/>
                  </a:path>
                </a:pathLst>
              </a:custGeom>
              <a:solidFill>
                <a:srgbClr val="D4EA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85725"/>
                <a:ext cx="846523" cy="6540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880"/>
                  </a:lnSpc>
                </a:pPr>
                <a:r>
                  <a:rPr lang="en-US" sz="4200">
                    <a:solidFill>
                      <a:srgbClr val="000000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Augmented</a:t>
                </a:r>
              </a:p>
            </p:txBody>
          </p:sp>
        </p:grpSp>
        <p:sp>
          <p:nvSpPr>
            <p:cNvPr id="29" name="AutoShape 29"/>
            <p:cNvSpPr/>
            <p:nvPr/>
          </p:nvSpPr>
          <p:spPr>
            <a:xfrm flipV="1">
              <a:off x="4285525" y="1074438"/>
              <a:ext cx="1516086" cy="0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 flipH="1" flipV="1">
              <a:off x="4305398" y="8820558"/>
              <a:ext cx="3071349" cy="0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5303307" y="7919154"/>
              <a:ext cx="107553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Train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3036517"/>
              <a:ext cx="4285525" cy="2877044"/>
              <a:chOff x="0" y="0"/>
              <a:chExt cx="846523" cy="568305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46523" cy="568305"/>
              </a:xfrm>
              <a:custGeom>
                <a:avLst/>
                <a:gdLst/>
                <a:ahLst/>
                <a:cxnLst/>
                <a:rect l="l" t="t" r="r" b="b"/>
                <a:pathLst>
                  <a:path w="846523" h="568305">
                    <a:moveTo>
                      <a:pt x="122844" y="0"/>
                    </a:moveTo>
                    <a:lnTo>
                      <a:pt x="723680" y="0"/>
                    </a:lnTo>
                    <a:cubicBezTo>
                      <a:pt x="756260" y="0"/>
                      <a:pt x="787506" y="12942"/>
                      <a:pt x="810543" y="35980"/>
                    </a:cubicBezTo>
                    <a:cubicBezTo>
                      <a:pt x="833581" y="59018"/>
                      <a:pt x="846523" y="90264"/>
                      <a:pt x="846523" y="122844"/>
                    </a:cubicBezTo>
                    <a:lnTo>
                      <a:pt x="846523" y="445461"/>
                    </a:lnTo>
                    <a:cubicBezTo>
                      <a:pt x="846523" y="478041"/>
                      <a:pt x="833581" y="509287"/>
                      <a:pt x="810543" y="532325"/>
                    </a:cubicBezTo>
                    <a:cubicBezTo>
                      <a:pt x="787506" y="555363"/>
                      <a:pt x="756260" y="568305"/>
                      <a:pt x="723680" y="568305"/>
                    </a:cubicBezTo>
                    <a:lnTo>
                      <a:pt x="122844" y="568305"/>
                    </a:lnTo>
                    <a:cubicBezTo>
                      <a:pt x="90264" y="568305"/>
                      <a:pt x="59018" y="555363"/>
                      <a:pt x="35980" y="532325"/>
                    </a:cubicBezTo>
                    <a:cubicBezTo>
                      <a:pt x="12942" y="509287"/>
                      <a:pt x="0" y="478041"/>
                      <a:pt x="0" y="445461"/>
                    </a:cubicBezTo>
                    <a:lnTo>
                      <a:pt x="0" y="122844"/>
                    </a:lnTo>
                    <a:cubicBezTo>
                      <a:pt x="0" y="90264"/>
                      <a:pt x="12942" y="59018"/>
                      <a:pt x="35980" y="35980"/>
                    </a:cubicBezTo>
                    <a:cubicBezTo>
                      <a:pt x="59018" y="12942"/>
                      <a:pt x="90264" y="0"/>
                      <a:pt x="122844" y="0"/>
                    </a:cubicBezTo>
                    <a:close/>
                  </a:path>
                </a:pathLst>
              </a:custGeom>
              <a:solidFill>
                <a:srgbClr val="D4EA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85725"/>
                <a:ext cx="846523" cy="6540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880"/>
                  </a:lnSpc>
                </a:pPr>
                <a:r>
                  <a:rPr lang="en-US" sz="4200">
                    <a:solidFill>
                      <a:srgbClr val="000000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Testing</a:t>
                </a:r>
              </a:p>
              <a:p>
                <a:pPr algn="ctr">
                  <a:lnSpc>
                    <a:spcPts val="5880"/>
                  </a:lnSpc>
                </a:pPr>
                <a:r>
                  <a:rPr lang="en-US" sz="4200">
                    <a:solidFill>
                      <a:srgbClr val="000000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(20%)</a:t>
                </a: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7376747" y="3036517"/>
              <a:ext cx="4285525" cy="2877044"/>
              <a:chOff x="0" y="0"/>
              <a:chExt cx="846523" cy="56830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46523" cy="568305"/>
              </a:xfrm>
              <a:custGeom>
                <a:avLst/>
                <a:gdLst/>
                <a:ahLst/>
                <a:cxnLst/>
                <a:rect l="l" t="t" r="r" b="b"/>
                <a:pathLst>
                  <a:path w="846523" h="568305">
                    <a:moveTo>
                      <a:pt x="122844" y="0"/>
                    </a:moveTo>
                    <a:lnTo>
                      <a:pt x="723680" y="0"/>
                    </a:lnTo>
                    <a:cubicBezTo>
                      <a:pt x="756260" y="0"/>
                      <a:pt x="787506" y="12942"/>
                      <a:pt x="810543" y="35980"/>
                    </a:cubicBezTo>
                    <a:cubicBezTo>
                      <a:pt x="833581" y="59018"/>
                      <a:pt x="846523" y="90264"/>
                      <a:pt x="846523" y="122844"/>
                    </a:cubicBezTo>
                    <a:lnTo>
                      <a:pt x="846523" y="445461"/>
                    </a:lnTo>
                    <a:cubicBezTo>
                      <a:pt x="846523" y="478041"/>
                      <a:pt x="833581" y="509287"/>
                      <a:pt x="810543" y="532325"/>
                    </a:cubicBezTo>
                    <a:cubicBezTo>
                      <a:pt x="787506" y="555363"/>
                      <a:pt x="756260" y="568305"/>
                      <a:pt x="723680" y="568305"/>
                    </a:cubicBezTo>
                    <a:lnTo>
                      <a:pt x="122844" y="568305"/>
                    </a:lnTo>
                    <a:cubicBezTo>
                      <a:pt x="90264" y="568305"/>
                      <a:pt x="59018" y="555363"/>
                      <a:pt x="35980" y="532325"/>
                    </a:cubicBezTo>
                    <a:cubicBezTo>
                      <a:pt x="12942" y="509287"/>
                      <a:pt x="0" y="478041"/>
                      <a:pt x="0" y="445461"/>
                    </a:cubicBezTo>
                    <a:lnTo>
                      <a:pt x="0" y="122844"/>
                    </a:lnTo>
                    <a:cubicBezTo>
                      <a:pt x="0" y="90264"/>
                      <a:pt x="12942" y="59018"/>
                      <a:pt x="35980" y="35980"/>
                    </a:cubicBezTo>
                    <a:cubicBezTo>
                      <a:pt x="59018" y="12942"/>
                      <a:pt x="90264" y="0"/>
                      <a:pt x="122844" y="0"/>
                    </a:cubicBezTo>
                    <a:close/>
                  </a:path>
                </a:pathLst>
              </a:custGeom>
              <a:solidFill>
                <a:srgbClr val="D4EA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85725"/>
                <a:ext cx="846523" cy="6540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880"/>
                  </a:lnSpc>
                </a:pPr>
                <a:r>
                  <a:rPr lang="en-US" sz="4200">
                    <a:solidFill>
                      <a:srgbClr val="000000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Training</a:t>
                </a:r>
              </a:p>
              <a:p>
                <a:pPr algn="ctr">
                  <a:lnSpc>
                    <a:spcPts val="5880"/>
                  </a:lnSpc>
                </a:pPr>
                <a:r>
                  <a:rPr lang="en-US" sz="4200">
                    <a:solidFill>
                      <a:srgbClr val="000000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(80%)</a:t>
                </a:r>
              </a:p>
            </p:txBody>
          </p:sp>
        </p:grpSp>
        <p:sp>
          <p:nvSpPr>
            <p:cNvPr id="38" name="AutoShape 38"/>
            <p:cNvSpPr/>
            <p:nvPr/>
          </p:nvSpPr>
          <p:spPr>
            <a:xfrm>
              <a:off x="5801611" y="1074438"/>
              <a:ext cx="0" cy="3400601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 flipH="1">
              <a:off x="4285525" y="4475039"/>
              <a:ext cx="1814855" cy="0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6100380" y="4475039"/>
              <a:ext cx="1276367" cy="0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1" name="AutoShape 41"/>
            <p:cNvSpPr/>
            <p:nvPr/>
          </p:nvSpPr>
          <p:spPr>
            <a:xfrm flipH="1" flipV="1">
              <a:off x="2142763" y="5913561"/>
              <a:ext cx="19873" cy="1468475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9519509" y="5913561"/>
              <a:ext cx="0" cy="1468475"/>
            </a:xfrm>
            <a:prstGeom prst="line">
              <a:avLst/>
            </a:prstGeom>
            <a:ln w="50800" cap="flat">
              <a:solidFill>
                <a:srgbClr val="FF000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2365833" y="6329875"/>
              <a:ext cx="3068638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Evaluate using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4823867" y="-66675"/>
              <a:ext cx="201453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Stage 2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785374" y="6026572"/>
              <a:ext cx="2687218" cy="1188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Add Gaussian noise and blur</a:t>
              </a: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Convolutional Neural Network (CNN)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39930"/>
            <a:ext cx="9100245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3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Supervised deep learning model </a:t>
            </a:r>
          </a:p>
          <a:p>
            <a:pPr marL="647700" lvl="1" indent="-323850" algn="l">
              <a:lnSpc>
                <a:spcPts val="33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Commonly used for image pattern recognition task</a:t>
            </a:r>
            <a:r>
              <a:rPr lang="en-US" sz="3000">
                <a:solidFill>
                  <a:srgbClr val="26459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94346" y="3968904"/>
            <a:ext cx="16863069" cy="5107278"/>
            <a:chOff x="0" y="0"/>
            <a:chExt cx="22484092" cy="6809703"/>
          </a:xfrm>
        </p:grpSpPr>
        <p:grpSp>
          <p:nvGrpSpPr>
            <p:cNvPr id="6" name="Group 6"/>
            <p:cNvGrpSpPr/>
            <p:nvPr/>
          </p:nvGrpSpPr>
          <p:grpSpPr>
            <a:xfrm>
              <a:off x="4349987" y="1078242"/>
              <a:ext cx="1423665" cy="4809286"/>
              <a:chOff x="0" y="0"/>
              <a:chExt cx="281218" cy="94998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3657A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739994" y="1809187"/>
              <a:ext cx="3593935" cy="359393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B158A0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2901750" y="1510655"/>
              <a:ext cx="4114800" cy="411480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574675" y="0"/>
                    </a:moveTo>
                    <a:lnTo>
                      <a:pt x="812800" y="238125"/>
                    </a:lnTo>
                    <a:lnTo>
                      <a:pt x="812800" y="574675"/>
                    </a:lnTo>
                    <a:lnTo>
                      <a:pt x="574675" y="812800"/>
                    </a:lnTo>
                    <a:lnTo>
                      <a:pt x="238125" y="812800"/>
                    </a:lnTo>
                    <a:lnTo>
                      <a:pt x="0" y="574675"/>
                    </a:lnTo>
                    <a:lnTo>
                      <a:pt x="0" y="238125"/>
                    </a:lnTo>
                    <a:lnTo>
                      <a:pt x="238125" y="0"/>
                    </a:lnTo>
                    <a:lnTo>
                      <a:pt x="574675" y="0"/>
                    </a:lnTo>
                    <a:close/>
                  </a:path>
                </a:pathLst>
              </a:custGeom>
              <a:solidFill>
                <a:srgbClr val="F7941D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63500" y="25400"/>
                <a:ext cx="685800" cy="723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8981858" y="1632142"/>
              <a:ext cx="3502234" cy="3897226"/>
              <a:chOff x="0" y="0"/>
              <a:chExt cx="691799" cy="76982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91799" cy="769822"/>
              </a:xfrm>
              <a:custGeom>
                <a:avLst/>
                <a:gdLst/>
                <a:ahLst/>
                <a:cxnLst/>
                <a:rect l="l" t="t" r="r" b="b"/>
                <a:pathLst>
                  <a:path w="691799" h="769822">
                    <a:moveTo>
                      <a:pt x="0" y="0"/>
                    </a:moveTo>
                    <a:lnTo>
                      <a:pt x="691799" y="0"/>
                    </a:lnTo>
                    <a:lnTo>
                      <a:pt x="691799" y="769822"/>
                    </a:lnTo>
                    <a:lnTo>
                      <a:pt x="0" y="769822"/>
                    </a:lnTo>
                    <a:close/>
                  </a:path>
                </a:pathLst>
              </a:custGeom>
              <a:solidFill>
                <a:srgbClr val="F7CE1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691799" cy="80792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AutoShape 18"/>
            <p:cNvSpPr/>
            <p:nvPr/>
          </p:nvSpPr>
          <p:spPr>
            <a:xfrm>
              <a:off x="5775343" y="3580755"/>
              <a:ext cx="1964651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1334258" y="3568055"/>
              <a:ext cx="1567492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0" name="AutoShape 20"/>
            <p:cNvSpPr/>
            <p:nvPr/>
          </p:nvSpPr>
          <p:spPr>
            <a:xfrm>
              <a:off x="17016879" y="3568055"/>
              <a:ext cx="1964980" cy="127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1" name="Freeform 21"/>
            <p:cNvSpPr/>
            <p:nvPr/>
          </p:nvSpPr>
          <p:spPr>
            <a:xfrm>
              <a:off x="348021" y="1508872"/>
              <a:ext cx="2033467" cy="4143829"/>
            </a:xfrm>
            <a:custGeom>
              <a:avLst/>
              <a:gdLst/>
              <a:ahLst/>
              <a:cxnLst/>
              <a:rect l="l" t="t" r="r" b="b"/>
              <a:pathLst>
                <a:path w="2033467" h="4143829">
                  <a:moveTo>
                    <a:pt x="0" y="0"/>
                  </a:moveTo>
                  <a:lnTo>
                    <a:pt x="2033466" y="0"/>
                  </a:lnTo>
                  <a:lnTo>
                    <a:pt x="2033466" y="4143829"/>
                  </a:lnTo>
                  <a:lnTo>
                    <a:pt x="0" y="4143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AutoShape 22"/>
            <p:cNvSpPr/>
            <p:nvPr/>
          </p:nvSpPr>
          <p:spPr>
            <a:xfrm>
              <a:off x="2381816" y="3432087"/>
              <a:ext cx="1964651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6100282"/>
              <a:ext cx="2729508" cy="709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7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Input layer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471777" y="28575"/>
              <a:ext cx="5268218" cy="699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7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Convolutional layers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739994" y="6100282"/>
              <a:ext cx="3599954" cy="709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7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Pooling layers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068412" y="19050"/>
              <a:ext cx="5781477" cy="709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7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Fully connected layers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094526" y="6100282"/>
              <a:ext cx="3276898" cy="709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7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Output layer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6459B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28460" y="2183640"/>
            <a:ext cx="3965981" cy="3737174"/>
          </a:xfrm>
          <a:custGeom>
            <a:avLst/>
            <a:gdLst/>
            <a:ahLst/>
            <a:cxnLst/>
            <a:rect l="l" t="t" r="r" b="b"/>
            <a:pathLst>
              <a:path w="3965981" h="3737174">
                <a:moveTo>
                  <a:pt x="0" y="0"/>
                </a:moveTo>
                <a:lnTo>
                  <a:pt x="3965981" y="0"/>
                </a:lnTo>
                <a:lnTo>
                  <a:pt x="3965981" y="3737174"/>
                </a:lnTo>
                <a:lnTo>
                  <a:pt x="0" y="3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48584" y="2183640"/>
            <a:ext cx="4092419" cy="3737174"/>
          </a:xfrm>
          <a:custGeom>
            <a:avLst/>
            <a:gdLst/>
            <a:ahLst/>
            <a:cxnLst/>
            <a:rect l="l" t="t" r="r" b="b"/>
            <a:pathLst>
              <a:path w="4092419" h="3737174">
                <a:moveTo>
                  <a:pt x="0" y="0"/>
                </a:moveTo>
                <a:lnTo>
                  <a:pt x="4092419" y="0"/>
                </a:lnTo>
                <a:lnTo>
                  <a:pt x="4092419" y="3737174"/>
                </a:lnTo>
                <a:lnTo>
                  <a:pt x="0" y="3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60481" y="2183640"/>
            <a:ext cx="3999060" cy="3737174"/>
          </a:xfrm>
          <a:custGeom>
            <a:avLst/>
            <a:gdLst/>
            <a:ahLst/>
            <a:cxnLst/>
            <a:rect l="l" t="t" r="r" b="b"/>
            <a:pathLst>
              <a:path w="3999060" h="3737174">
                <a:moveTo>
                  <a:pt x="0" y="0"/>
                </a:moveTo>
                <a:lnTo>
                  <a:pt x="3999059" y="0"/>
                </a:lnTo>
                <a:lnTo>
                  <a:pt x="3999059" y="3737174"/>
                </a:lnTo>
                <a:lnTo>
                  <a:pt x="0" y="3737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73965" y="1682364"/>
            <a:ext cx="2274971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MobileNetV3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7308" y="1682364"/>
            <a:ext cx="2274971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ResNet50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46102" y="1682364"/>
            <a:ext cx="1227817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VGG16</a:t>
            </a:r>
          </a:p>
        </p:txBody>
      </p:sp>
      <p:sp>
        <p:nvSpPr>
          <p:cNvPr id="9" name="Freeform 9"/>
          <p:cNvSpPr/>
          <p:nvPr/>
        </p:nvSpPr>
        <p:spPr>
          <a:xfrm>
            <a:off x="5743783" y="6073214"/>
            <a:ext cx="10315757" cy="3701655"/>
          </a:xfrm>
          <a:custGeom>
            <a:avLst/>
            <a:gdLst/>
            <a:ahLst/>
            <a:cxnLst/>
            <a:rect l="l" t="t" r="r" b="b"/>
            <a:pathLst>
              <a:path w="10315757" h="3701655">
                <a:moveTo>
                  <a:pt x="0" y="0"/>
                </a:moveTo>
                <a:lnTo>
                  <a:pt x="10315757" y="0"/>
                </a:lnTo>
                <a:lnTo>
                  <a:pt x="10315757" y="3701655"/>
                </a:lnTo>
                <a:lnTo>
                  <a:pt x="0" y="3701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309" b="-11309"/>
            </a:stretch>
          </a:blipFill>
        </p:spPr>
      </p:sp>
      <p:sp>
        <p:nvSpPr>
          <p:cNvPr id="10" name="Freeform 10"/>
          <p:cNvSpPr/>
          <p:nvPr/>
        </p:nvSpPr>
        <p:spPr>
          <a:xfrm rot="4690367">
            <a:off x="15086862" y="5865792"/>
            <a:ext cx="3614165" cy="1439095"/>
          </a:xfrm>
          <a:custGeom>
            <a:avLst/>
            <a:gdLst/>
            <a:ahLst/>
            <a:cxnLst/>
            <a:rect l="l" t="t" r="r" b="b"/>
            <a:pathLst>
              <a:path w="3614165" h="1439095">
                <a:moveTo>
                  <a:pt x="0" y="0"/>
                </a:moveTo>
                <a:lnTo>
                  <a:pt x="3614164" y="0"/>
                </a:lnTo>
                <a:lnTo>
                  <a:pt x="3614164" y="1439095"/>
                </a:lnTo>
                <a:lnTo>
                  <a:pt x="0" y="1439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Building Our CNN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0913" y="6606614"/>
            <a:ext cx="3718023" cy="215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3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13 convolutional layers</a:t>
            </a:r>
          </a:p>
          <a:p>
            <a:pPr marL="647700" lvl="1" indent="-323850" algn="l">
              <a:lnSpc>
                <a:spcPts val="33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3 fully connected layers</a:t>
            </a:r>
          </a:p>
          <a:p>
            <a:pPr marL="647700" lvl="1" indent="-323850" algn="l">
              <a:lnSpc>
                <a:spcPts val="33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Max Pooling layers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6459B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0432" y="9851069"/>
            <a:ext cx="17767135" cy="38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Image Source: GeeksforGeeks. "VGG-16 CNN Model." Retrieved from </a:t>
            </a:r>
            <a:r>
              <a:rPr lang="en-US" sz="2600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  <a:hlinkClick r:id="rId9" tooltip="https://www.geeksforgeeks.org/vgg-16-cnn-model/"/>
              </a:rPr>
              <a:t>https://www.geeksforgeeks.org/vgg-16-cnn-model/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1038" y="1514158"/>
            <a:ext cx="8034233" cy="7341536"/>
            <a:chOff x="0" y="0"/>
            <a:chExt cx="10712310" cy="9788715"/>
          </a:xfrm>
        </p:grpSpPr>
        <p:grpSp>
          <p:nvGrpSpPr>
            <p:cNvPr id="4" name="Group 4"/>
            <p:cNvGrpSpPr/>
            <p:nvPr/>
          </p:nvGrpSpPr>
          <p:grpSpPr>
            <a:xfrm rot="5400000">
              <a:off x="4853699" y="-1194892"/>
              <a:ext cx="1004913" cy="3394698"/>
              <a:chOff x="0" y="0"/>
              <a:chExt cx="281218" cy="94998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3657A9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96835" y="264406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Conv2D</a:t>
              </a:r>
            </a:p>
          </p:txBody>
        </p:sp>
        <p:grpSp>
          <p:nvGrpSpPr>
            <p:cNvPr id="8" name="Group 8"/>
            <p:cNvGrpSpPr/>
            <p:nvPr/>
          </p:nvGrpSpPr>
          <p:grpSpPr>
            <a:xfrm rot="5400000">
              <a:off x="4853699" y="-189980"/>
              <a:ext cx="1004913" cy="3394698"/>
              <a:chOff x="0" y="0"/>
              <a:chExt cx="281218" cy="94998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199B00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496835" y="1269318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MaxPooling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 rot="5400000">
              <a:off x="4853699" y="814933"/>
              <a:ext cx="1004913" cy="3394698"/>
              <a:chOff x="0" y="0"/>
              <a:chExt cx="281218" cy="94998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3657A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496835" y="2274231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Conv2D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 rot="5400000">
              <a:off x="4853699" y="1819846"/>
              <a:ext cx="1004913" cy="3394698"/>
              <a:chOff x="0" y="0"/>
              <a:chExt cx="281218" cy="94998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199B0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3496835" y="3279144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MaxPooling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 rot="5400000">
              <a:off x="4853699" y="2824758"/>
              <a:ext cx="1004913" cy="3394698"/>
              <a:chOff x="0" y="0"/>
              <a:chExt cx="281218" cy="94998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496835" y="4284056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Flatten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 rot="5400000">
              <a:off x="4853699" y="3829671"/>
              <a:ext cx="1004913" cy="3394698"/>
              <a:chOff x="0" y="0"/>
              <a:chExt cx="281218" cy="94998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B158A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5400000">
              <a:off x="4853699" y="4834584"/>
              <a:ext cx="1004913" cy="3394698"/>
              <a:chOff x="0" y="0"/>
              <a:chExt cx="281218" cy="949982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13224B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496835" y="5288969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Dense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496835" y="6293882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Dropout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 rot="5400000">
              <a:off x="4853699" y="5740119"/>
              <a:ext cx="1004913" cy="3394698"/>
              <a:chOff x="0" y="0"/>
              <a:chExt cx="281218" cy="949982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B158A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5400000">
              <a:off x="4853699" y="6745032"/>
              <a:ext cx="1004913" cy="3394698"/>
              <a:chOff x="0" y="0"/>
              <a:chExt cx="281218" cy="949982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13224B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3496835" y="7199417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Dense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3496835" y="8204330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Dropout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 rot="5400000">
              <a:off x="4853699" y="7588910"/>
              <a:ext cx="1004913" cy="3394698"/>
              <a:chOff x="0" y="0"/>
              <a:chExt cx="281218" cy="949982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81218" cy="949983"/>
              </a:xfrm>
              <a:custGeom>
                <a:avLst/>
                <a:gdLst/>
                <a:ahLst/>
                <a:cxnLst/>
                <a:rect l="l" t="t" r="r" b="b"/>
                <a:pathLst>
                  <a:path w="281218" h="949983">
                    <a:moveTo>
                      <a:pt x="0" y="0"/>
                    </a:moveTo>
                    <a:lnTo>
                      <a:pt x="281218" y="0"/>
                    </a:lnTo>
                    <a:lnTo>
                      <a:pt x="281218" y="949983"/>
                    </a:lnTo>
                    <a:lnTo>
                      <a:pt x="0" y="949983"/>
                    </a:lnTo>
                    <a:close/>
                  </a:path>
                </a:pathLst>
              </a:custGeom>
              <a:solidFill>
                <a:srgbClr val="B158A0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-38100"/>
                <a:ext cx="281218" cy="988082"/>
              </a:xfrm>
              <a:prstGeom prst="rect">
                <a:avLst/>
              </a:prstGeom>
            </p:spPr>
            <p:txBody>
              <a:bodyPr lIns="32113" tIns="32113" rIns="32113" bIns="32113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3496835" y="9048208"/>
              <a:ext cx="3718640" cy="49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1"/>
                </a:lnSpc>
                <a:spcBef>
                  <a:spcPct val="0"/>
                </a:spcBef>
              </a:pPr>
              <a:r>
                <a:rPr lang="en-US" sz="2541">
                  <a:solidFill>
                    <a:srgbClr val="F6F5F5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Dense</a:t>
              </a:r>
            </a:p>
          </p:txBody>
        </p:sp>
        <p:sp>
          <p:nvSpPr>
            <p:cNvPr id="44" name="Freeform 44"/>
            <p:cNvSpPr/>
            <p:nvPr/>
          </p:nvSpPr>
          <p:spPr>
            <a:xfrm>
              <a:off x="0" y="3868692"/>
              <a:ext cx="2051330" cy="2051330"/>
            </a:xfrm>
            <a:custGeom>
              <a:avLst/>
              <a:gdLst/>
              <a:ahLst/>
              <a:cxnLst/>
              <a:rect l="l" t="t" r="r" b="b"/>
              <a:pathLst>
                <a:path w="2051330" h="2051330">
                  <a:moveTo>
                    <a:pt x="0" y="0"/>
                  </a:moveTo>
                  <a:lnTo>
                    <a:pt x="2051330" y="0"/>
                  </a:lnTo>
                  <a:lnTo>
                    <a:pt x="2051330" y="2051331"/>
                  </a:lnTo>
                  <a:lnTo>
                    <a:pt x="0" y="2051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5" name="TextBox 45"/>
            <p:cNvSpPr txBox="1"/>
            <p:nvPr/>
          </p:nvSpPr>
          <p:spPr>
            <a:xfrm>
              <a:off x="0" y="4682375"/>
              <a:ext cx="2051330" cy="433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3"/>
                </a:lnSpc>
                <a:spcBef>
                  <a:spcPct val="0"/>
                </a:spcBef>
              </a:pPr>
              <a:r>
                <a:rPr lang="en-US" sz="218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Input layer</a:t>
              </a:r>
            </a:p>
          </p:txBody>
        </p:sp>
        <p:sp>
          <p:nvSpPr>
            <p:cNvPr id="46" name="Freeform 46"/>
            <p:cNvSpPr/>
            <p:nvPr/>
          </p:nvSpPr>
          <p:spPr>
            <a:xfrm>
              <a:off x="8660980" y="3868692"/>
              <a:ext cx="2051330" cy="2051330"/>
            </a:xfrm>
            <a:custGeom>
              <a:avLst/>
              <a:gdLst/>
              <a:ahLst/>
              <a:cxnLst/>
              <a:rect l="l" t="t" r="r" b="b"/>
              <a:pathLst>
                <a:path w="2051330" h="2051330">
                  <a:moveTo>
                    <a:pt x="0" y="0"/>
                  </a:moveTo>
                  <a:lnTo>
                    <a:pt x="2051330" y="0"/>
                  </a:lnTo>
                  <a:lnTo>
                    <a:pt x="2051330" y="2051331"/>
                  </a:lnTo>
                  <a:lnTo>
                    <a:pt x="0" y="2051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7" name="TextBox 47"/>
            <p:cNvSpPr txBox="1"/>
            <p:nvPr/>
          </p:nvSpPr>
          <p:spPr>
            <a:xfrm>
              <a:off x="8660980" y="4682375"/>
              <a:ext cx="2051330" cy="433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73"/>
                </a:lnSpc>
                <a:spcBef>
                  <a:spcPct val="0"/>
                </a:spcBef>
              </a:pPr>
              <a:r>
                <a:rPr lang="en-US" sz="2189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Output layer</a:t>
              </a:r>
            </a:p>
          </p:txBody>
        </p:sp>
        <p:sp>
          <p:nvSpPr>
            <p:cNvPr id="48" name="AutoShape 48"/>
            <p:cNvSpPr/>
            <p:nvPr/>
          </p:nvSpPr>
          <p:spPr>
            <a:xfrm flipV="1">
              <a:off x="7215475" y="4894357"/>
              <a:ext cx="1445505" cy="0"/>
            </a:xfrm>
            <a:prstGeom prst="line">
              <a:avLst/>
            </a:prstGeom>
            <a:ln w="567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  <p:sp>
          <p:nvSpPr>
            <p:cNvPr id="49" name="AutoShape 49"/>
            <p:cNvSpPr/>
            <p:nvPr/>
          </p:nvSpPr>
          <p:spPr>
            <a:xfrm flipV="1">
              <a:off x="2051330" y="4919757"/>
              <a:ext cx="1445505" cy="0"/>
            </a:xfrm>
            <a:prstGeom prst="line">
              <a:avLst/>
            </a:prstGeom>
            <a:ln w="56725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</p:sp>
      </p:grpSp>
      <p:sp>
        <p:nvSpPr>
          <p:cNvPr id="50" name="TextBox 50"/>
          <p:cNvSpPr txBox="1"/>
          <p:nvPr/>
        </p:nvSpPr>
        <p:spPr>
          <a:xfrm>
            <a:off x="1130287" y="419417"/>
            <a:ext cx="16129013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26459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CNN Model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005865" y="1793640"/>
            <a:ext cx="8253435" cy="815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Conv2D:</a:t>
            </a: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Applies filters to input images, creating feature maps which capture local patterns such as </a:t>
            </a: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edges, shapes and textures  </a:t>
            </a:r>
          </a:p>
          <a:p>
            <a:pPr algn="l">
              <a:lnSpc>
                <a:spcPts val="3390"/>
              </a:lnSpc>
            </a:pPr>
            <a:endParaRPr lang="en-US" sz="3000" b="1">
              <a:solidFill>
                <a:srgbClr val="01010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3390"/>
              </a:lnSpc>
            </a:pP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MaxPooling: </a:t>
            </a: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Reduces height and width of the feature maps while </a:t>
            </a: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retaining the most important features</a:t>
            </a:r>
          </a:p>
          <a:p>
            <a:pPr algn="l">
              <a:lnSpc>
                <a:spcPts val="3390"/>
              </a:lnSpc>
            </a:pPr>
            <a:endParaRPr lang="en-US" sz="3000" b="1">
              <a:solidFill>
                <a:srgbClr val="010101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  <a:p>
            <a:pPr algn="l">
              <a:lnSpc>
                <a:spcPts val="3390"/>
              </a:lnSpc>
            </a:pP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Dense: </a:t>
            </a: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Apply </a:t>
            </a: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weights</a:t>
            </a: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to incoming features and process them through </a:t>
            </a: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activation functions </a:t>
            </a: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(ReLu)</a:t>
            </a:r>
          </a:p>
          <a:p>
            <a:pPr algn="l">
              <a:lnSpc>
                <a:spcPts val="3390"/>
              </a:lnSpc>
            </a:pPr>
            <a:endParaRPr lang="en-US" sz="3000">
              <a:solidFill>
                <a:srgbClr val="01010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3390"/>
              </a:lnSpc>
            </a:pP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Dropout: </a:t>
            </a: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Randomly </a:t>
            </a: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disables some neurons</a:t>
            </a: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during training</a:t>
            </a:r>
          </a:p>
          <a:p>
            <a:pPr algn="l">
              <a:lnSpc>
                <a:spcPts val="3390"/>
              </a:lnSpc>
            </a:pPr>
            <a:endParaRPr lang="en-US" sz="3000">
              <a:solidFill>
                <a:srgbClr val="01010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3390"/>
              </a:lnSpc>
            </a:pPr>
            <a:r>
              <a:rPr lang="en-US" sz="3000" b="1">
                <a:solidFill>
                  <a:srgbClr val="010101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For compiling the model:</a:t>
            </a:r>
          </a:p>
          <a:p>
            <a:pPr marL="647700" lvl="1" indent="-323850" algn="l">
              <a:lnSpc>
                <a:spcPts val="3390"/>
              </a:lnSpc>
              <a:buFont typeface="Arial"/>
              <a:buChar char="•"/>
            </a:pP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Optimizer --&gt; Adam</a:t>
            </a:r>
          </a:p>
          <a:p>
            <a:pPr marL="647700" lvl="1" indent="-323850" algn="l">
              <a:lnSpc>
                <a:spcPts val="3390"/>
              </a:lnSpc>
              <a:buFont typeface="Arial"/>
              <a:buChar char="•"/>
            </a:pP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Learning rate --&gt; 0.0001</a:t>
            </a:r>
          </a:p>
          <a:p>
            <a:pPr marL="647700" lvl="1" indent="-323850" algn="l">
              <a:lnSpc>
                <a:spcPts val="3390"/>
              </a:lnSpc>
              <a:buFont typeface="Arial"/>
              <a:buChar char="•"/>
            </a:pPr>
            <a:r>
              <a:rPr lang="en-US" sz="3000">
                <a:solidFill>
                  <a:srgbClr val="01010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Loss function --&gt; Sparse categorical cross-entropy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722</Words>
  <Application>Microsoft Macintosh PowerPoint</Application>
  <PresentationFormat>Custom</PresentationFormat>
  <Paragraphs>223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League Spartan</vt:lpstr>
      <vt:lpstr>Canva Sans Bold</vt:lpstr>
      <vt:lpstr>Glacial Indifference Bold</vt:lpstr>
      <vt:lpstr>Canva Sans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Simple Business Plan Presentation</dc:title>
  <cp:lastModifiedBy>Robin Ghosh</cp:lastModifiedBy>
  <cp:revision>4</cp:revision>
  <dcterms:created xsi:type="dcterms:W3CDTF">2006-08-16T00:00:00Z</dcterms:created>
  <dcterms:modified xsi:type="dcterms:W3CDTF">2024-11-05T07:04:27Z</dcterms:modified>
  <dc:identifier>DAGVORdK9Rk</dc:identifier>
</cp:coreProperties>
</file>